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66" r:id="rId3"/>
    <p:sldId id="267" r:id="rId4"/>
    <p:sldId id="257" r:id="rId5"/>
    <p:sldId id="258" r:id="rId6"/>
    <p:sldId id="268" r:id="rId7"/>
    <p:sldId id="259" r:id="rId8"/>
    <p:sldId id="263" r:id="rId9"/>
    <p:sldId id="260" r:id="rId10"/>
    <p:sldId id="261" r:id="rId11"/>
    <p:sldId id="269" r:id="rId12"/>
    <p:sldId id="270" r:id="rId13"/>
    <p:sldId id="262" r:id="rId14"/>
    <p:sldId id="271" r:id="rId15"/>
    <p:sldId id="264" r:id="rId16"/>
    <p:sldId id="265" r:id="rId17"/>
    <p:sldId id="272" r:id="rId18"/>
  </p:sldIdLst>
  <p:sldSz cx="14630400" cy="8229600"/>
  <p:notesSz cx="8229600" cy="14630400"/>
  <p:embeddedFontLst>
    <p:embeddedFont>
      <p:font typeface="Calibri" panose="020F0502020204030204" pitchFamily="34" charset="0"/>
      <p:regular r:id="rId20"/>
      <p:bold r:id="rId21"/>
      <p:italic r:id="rId22"/>
      <p:boldItalic r:id="rId23"/>
    </p:embeddedFont>
    <p:embeddedFont>
      <p:font typeface="DM Sans" panose="020B0604020202020204" charset="0"/>
      <p:regular r:id="rId24"/>
    </p:embeddedFont>
    <p:embeddedFont>
      <p:font typeface="Libre Baskerville"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A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567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92320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31335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60271" y="2181344"/>
            <a:ext cx="7556421" cy="1417558"/>
          </a:xfrm>
          <a:prstGeom prst="rect">
            <a:avLst/>
          </a:prstGeom>
          <a:noFill/>
          <a:ln/>
        </p:spPr>
        <p:txBody>
          <a:bodyPr wrap="square" lIns="0" tIns="0" rIns="0" bIns="0" rtlCol="0" anchor="t"/>
          <a:lstStyle/>
          <a:p>
            <a:pPr marL="0" indent="0" algn="l">
              <a:lnSpc>
                <a:spcPts val="5550"/>
              </a:lnSpc>
              <a:buNone/>
            </a:pPr>
            <a:r>
              <a:rPr lang="en-US" sz="6000" dirty="0">
                <a:solidFill>
                  <a:srgbClr val="5C4E3D"/>
                </a:solidFill>
                <a:latin typeface="Times New Roman" panose="02020603050405020304" pitchFamily="18" charset="0"/>
                <a:ea typeface="Libre Baskerville" pitchFamily="34" charset="-122"/>
                <a:cs typeface="Times New Roman" panose="02020603050405020304" pitchFamily="18" charset="0"/>
              </a:rPr>
              <a:t>Customer Shopping Behavior Analysis</a:t>
            </a:r>
            <a:endParaRPr lang="en-US" sz="6000" dirty="0">
              <a:latin typeface="Times New Roman" panose="02020603050405020304" pitchFamily="18" charset="0"/>
              <a:cs typeface="Times New Roman" panose="02020603050405020304" pitchFamily="18" charset="0"/>
            </a:endParaRPr>
          </a:p>
        </p:txBody>
      </p:sp>
      <p:sp>
        <p:nvSpPr>
          <p:cNvPr id="4" name="Text 1"/>
          <p:cNvSpPr/>
          <p:nvPr/>
        </p:nvSpPr>
        <p:spPr>
          <a:xfrm>
            <a:off x="6199167" y="3994091"/>
            <a:ext cx="7556421" cy="725805"/>
          </a:xfrm>
          <a:prstGeom prst="rect">
            <a:avLst/>
          </a:prstGeom>
          <a:noFill/>
          <a:ln/>
        </p:spPr>
        <p:txBody>
          <a:bodyPr wrap="square" lIns="0" tIns="0" rIns="0" bIns="0" rtlCol="0" anchor="t"/>
          <a:lstStyle/>
          <a:p>
            <a:pPr marL="0" indent="0" algn="l">
              <a:buNone/>
            </a:pPr>
            <a:r>
              <a:rPr lang="en-US" sz="2800" dirty="0">
                <a:latin typeface="Times New Roman" panose="02020603050405020304" pitchFamily="18" charset="0"/>
                <a:ea typeface="Quattrocento" pitchFamily="34" charset="-122"/>
                <a:cs typeface="Times New Roman" panose="02020603050405020304" pitchFamily="18" charset="0"/>
              </a:rPr>
              <a:t>Understanding purchase patterns and customer preferences through data-driven insights. </a:t>
            </a:r>
            <a:r>
              <a:rPr lang="en-US" sz="2800" dirty="0">
                <a:latin typeface="Times New Roman" panose="02020603050405020304" pitchFamily="18" charset="0"/>
                <a:ea typeface="DM Sans" pitchFamily="34" charset="-122"/>
                <a:cs typeface="Times New Roman" panose="02020603050405020304" pitchFamily="18" charset="0"/>
              </a:rPr>
              <a:t>Uncovering insights to guide strategic business decisions</a:t>
            </a:r>
            <a:endParaRPr lang="en-US"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7099766-C1DE-4396-B137-343E9F294425}"/>
              </a:ext>
            </a:extLst>
          </p:cNvPr>
          <p:cNvSpPr/>
          <p:nvPr/>
        </p:nvSpPr>
        <p:spPr>
          <a:xfrm>
            <a:off x="11690430" y="7037406"/>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95537"/>
            <a:ext cx="5812631"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Top-Rated Products</a:t>
            </a:r>
            <a:endParaRPr lang="en-US" sz="4450" dirty="0"/>
          </a:p>
        </p:txBody>
      </p:sp>
      <p:pic>
        <p:nvPicPr>
          <p:cNvPr id="4" name="Image 1" descr="preencoded.png"/>
          <p:cNvPicPr>
            <a:picLocks noChangeAspect="1"/>
          </p:cNvPicPr>
          <p:nvPr/>
        </p:nvPicPr>
        <p:blipFill>
          <a:blip r:embed="rId4"/>
          <a:stretch>
            <a:fillRect/>
          </a:stretch>
        </p:blipFill>
        <p:spPr>
          <a:xfrm>
            <a:off x="793790" y="5344478"/>
            <a:ext cx="382667" cy="340162"/>
          </a:xfrm>
          <a:prstGeom prst="rect">
            <a:avLst/>
          </a:prstGeom>
        </p:spPr>
      </p:pic>
      <p:pic>
        <p:nvPicPr>
          <p:cNvPr id="5" name="Image 2" descr="preencoded.png"/>
          <p:cNvPicPr>
            <a:picLocks noChangeAspect="1"/>
          </p:cNvPicPr>
          <p:nvPr/>
        </p:nvPicPr>
        <p:blipFill>
          <a:blip r:embed="rId4"/>
          <a:stretch>
            <a:fillRect/>
          </a:stretch>
        </p:blipFill>
        <p:spPr>
          <a:xfrm>
            <a:off x="1233130" y="5344478"/>
            <a:ext cx="382667" cy="340162"/>
          </a:xfrm>
          <a:prstGeom prst="rect">
            <a:avLst/>
          </a:prstGeom>
        </p:spPr>
      </p:pic>
      <p:pic>
        <p:nvPicPr>
          <p:cNvPr id="6" name="Image 3" descr="preencoded.png"/>
          <p:cNvPicPr>
            <a:picLocks noChangeAspect="1"/>
          </p:cNvPicPr>
          <p:nvPr/>
        </p:nvPicPr>
        <p:blipFill>
          <a:blip r:embed="rId4"/>
          <a:stretch>
            <a:fillRect/>
          </a:stretch>
        </p:blipFill>
        <p:spPr>
          <a:xfrm>
            <a:off x="1672471" y="5344478"/>
            <a:ext cx="382667" cy="340162"/>
          </a:xfrm>
          <a:prstGeom prst="rect">
            <a:avLst/>
          </a:prstGeom>
        </p:spPr>
      </p:pic>
      <p:pic>
        <p:nvPicPr>
          <p:cNvPr id="7" name="Image 4" descr="preencoded.png"/>
          <p:cNvPicPr>
            <a:picLocks noChangeAspect="1"/>
          </p:cNvPicPr>
          <p:nvPr/>
        </p:nvPicPr>
        <p:blipFill>
          <a:blip r:embed="rId4"/>
          <a:stretch>
            <a:fillRect/>
          </a:stretch>
        </p:blipFill>
        <p:spPr>
          <a:xfrm>
            <a:off x="2111812" y="5344478"/>
            <a:ext cx="382667" cy="340162"/>
          </a:xfrm>
          <a:prstGeom prst="rect">
            <a:avLst/>
          </a:prstGeom>
        </p:spPr>
      </p:pic>
      <p:pic>
        <p:nvPicPr>
          <p:cNvPr id="8" name="Image 5" descr="preencoded.png"/>
          <p:cNvPicPr>
            <a:picLocks noChangeAspect="1"/>
          </p:cNvPicPr>
          <p:nvPr/>
        </p:nvPicPr>
        <p:blipFill>
          <a:blip r:embed="rId4"/>
          <a:stretch>
            <a:fillRect/>
          </a:stretch>
        </p:blipFill>
        <p:spPr>
          <a:xfrm>
            <a:off x="2551152" y="5344478"/>
            <a:ext cx="382667" cy="340162"/>
          </a:xfrm>
          <a:prstGeom prst="rect">
            <a:avLst/>
          </a:prstGeom>
        </p:spPr>
      </p:pic>
      <p:sp>
        <p:nvSpPr>
          <p:cNvPr id="9" name="Text 1"/>
          <p:cNvSpPr/>
          <p:nvPr/>
        </p:nvSpPr>
        <p:spPr>
          <a:xfrm>
            <a:off x="3103840" y="5403413"/>
            <a:ext cx="283488" cy="283488"/>
          </a:xfrm>
          <a:prstGeom prst="rect">
            <a:avLst/>
          </a:prstGeom>
          <a:noFill/>
          <a:ln/>
        </p:spPr>
        <p:txBody>
          <a:bodyPr wrap="none" lIns="0" tIns="0" rIns="0" bIns="0" rtlCol="0" anchor="t"/>
          <a:lstStyle/>
          <a:p>
            <a:pPr marL="0" indent="0" algn="l">
              <a:lnSpc>
                <a:spcPts val="2200"/>
              </a:lnSpc>
              <a:buNone/>
            </a:pPr>
            <a:r>
              <a:rPr lang="en-US" sz="2200" dirty="0">
                <a:solidFill>
                  <a:srgbClr val="454240"/>
                </a:solidFill>
                <a:latin typeface="Libre Baskerville" pitchFamily="34" charset="0"/>
                <a:ea typeface="Libre Baskerville" pitchFamily="34" charset="-122"/>
                <a:cs typeface="Libre Baskerville" pitchFamily="34" charset="-120"/>
              </a:rPr>
              <a:t>5</a:t>
            </a:r>
            <a:endParaRPr lang="en-US" sz="2200" dirty="0"/>
          </a:p>
        </p:txBody>
      </p:sp>
      <p:sp>
        <p:nvSpPr>
          <p:cNvPr id="10" name="Text 2"/>
          <p:cNvSpPr/>
          <p:nvPr/>
        </p:nvSpPr>
        <p:spPr>
          <a:xfrm>
            <a:off x="793790" y="59159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Blouse</a:t>
            </a:r>
            <a:endParaRPr lang="en-US" sz="2200" dirty="0"/>
          </a:p>
        </p:txBody>
      </p:sp>
      <p:sp>
        <p:nvSpPr>
          <p:cNvPr id="11" name="Text 3"/>
          <p:cNvSpPr/>
          <p:nvPr/>
        </p:nvSpPr>
        <p:spPr>
          <a:xfrm>
            <a:off x="793790" y="6406396"/>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Highest customer satisfaction</a:t>
            </a:r>
            <a:endParaRPr lang="en-US" sz="1750" dirty="0"/>
          </a:p>
        </p:txBody>
      </p:sp>
      <p:pic>
        <p:nvPicPr>
          <p:cNvPr id="12" name="Image 6" descr="preencoded.png"/>
          <p:cNvPicPr>
            <a:picLocks noChangeAspect="1"/>
          </p:cNvPicPr>
          <p:nvPr/>
        </p:nvPicPr>
        <p:blipFill>
          <a:blip r:embed="rId4"/>
          <a:stretch>
            <a:fillRect/>
          </a:stretch>
        </p:blipFill>
        <p:spPr>
          <a:xfrm>
            <a:off x="5235893" y="5344478"/>
            <a:ext cx="382667" cy="340162"/>
          </a:xfrm>
          <a:prstGeom prst="rect">
            <a:avLst/>
          </a:prstGeom>
        </p:spPr>
      </p:pic>
      <p:pic>
        <p:nvPicPr>
          <p:cNvPr id="13" name="Image 7" descr="preencoded.png"/>
          <p:cNvPicPr>
            <a:picLocks noChangeAspect="1"/>
          </p:cNvPicPr>
          <p:nvPr/>
        </p:nvPicPr>
        <p:blipFill>
          <a:blip r:embed="rId4"/>
          <a:stretch>
            <a:fillRect/>
          </a:stretch>
        </p:blipFill>
        <p:spPr>
          <a:xfrm>
            <a:off x="5675233" y="5344478"/>
            <a:ext cx="382667" cy="340162"/>
          </a:xfrm>
          <a:prstGeom prst="rect">
            <a:avLst/>
          </a:prstGeom>
        </p:spPr>
      </p:pic>
      <p:pic>
        <p:nvPicPr>
          <p:cNvPr id="14" name="Image 8" descr="preencoded.png"/>
          <p:cNvPicPr>
            <a:picLocks noChangeAspect="1"/>
          </p:cNvPicPr>
          <p:nvPr/>
        </p:nvPicPr>
        <p:blipFill>
          <a:blip r:embed="rId4"/>
          <a:stretch>
            <a:fillRect/>
          </a:stretch>
        </p:blipFill>
        <p:spPr>
          <a:xfrm>
            <a:off x="6114574" y="5344478"/>
            <a:ext cx="382667" cy="340162"/>
          </a:xfrm>
          <a:prstGeom prst="rect">
            <a:avLst/>
          </a:prstGeom>
        </p:spPr>
      </p:pic>
      <p:pic>
        <p:nvPicPr>
          <p:cNvPr id="15" name="Image 9" descr="preencoded.png"/>
          <p:cNvPicPr>
            <a:picLocks noChangeAspect="1"/>
          </p:cNvPicPr>
          <p:nvPr/>
        </p:nvPicPr>
        <p:blipFill>
          <a:blip r:embed="rId4"/>
          <a:stretch>
            <a:fillRect/>
          </a:stretch>
        </p:blipFill>
        <p:spPr>
          <a:xfrm>
            <a:off x="6553914" y="5344478"/>
            <a:ext cx="382667" cy="340162"/>
          </a:xfrm>
          <a:prstGeom prst="rect">
            <a:avLst/>
          </a:prstGeom>
        </p:spPr>
      </p:pic>
      <p:pic>
        <p:nvPicPr>
          <p:cNvPr id="16" name="Image 10" descr="preencoded.png"/>
          <p:cNvPicPr>
            <a:picLocks noChangeAspect="1"/>
          </p:cNvPicPr>
          <p:nvPr/>
        </p:nvPicPr>
        <p:blipFill>
          <a:blip r:embed="rId4"/>
          <a:stretch>
            <a:fillRect/>
          </a:stretch>
        </p:blipFill>
        <p:spPr>
          <a:xfrm>
            <a:off x="6993255" y="5344478"/>
            <a:ext cx="382667" cy="340162"/>
          </a:xfrm>
          <a:prstGeom prst="rect">
            <a:avLst/>
          </a:prstGeom>
        </p:spPr>
      </p:pic>
      <p:sp>
        <p:nvSpPr>
          <p:cNvPr id="17" name="Text 4"/>
          <p:cNvSpPr/>
          <p:nvPr/>
        </p:nvSpPr>
        <p:spPr>
          <a:xfrm>
            <a:off x="7545943" y="5403413"/>
            <a:ext cx="283488" cy="283488"/>
          </a:xfrm>
          <a:prstGeom prst="rect">
            <a:avLst/>
          </a:prstGeom>
          <a:noFill/>
          <a:ln/>
        </p:spPr>
        <p:txBody>
          <a:bodyPr wrap="none" lIns="0" tIns="0" rIns="0" bIns="0" rtlCol="0" anchor="t"/>
          <a:lstStyle/>
          <a:p>
            <a:pPr marL="0" indent="0" algn="l">
              <a:lnSpc>
                <a:spcPts val="2200"/>
              </a:lnSpc>
              <a:buNone/>
            </a:pPr>
            <a:r>
              <a:rPr lang="en-US" sz="2200" dirty="0">
                <a:solidFill>
                  <a:srgbClr val="454240"/>
                </a:solidFill>
                <a:latin typeface="Libre Baskerville" pitchFamily="34" charset="0"/>
                <a:ea typeface="Libre Baskerville" pitchFamily="34" charset="-122"/>
                <a:cs typeface="Libre Baskerville" pitchFamily="34" charset="-120"/>
              </a:rPr>
              <a:t>5</a:t>
            </a:r>
            <a:endParaRPr lang="en-US" sz="2200" dirty="0"/>
          </a:p>
        </p:txBody>
      </p:sp>
      <p:sp>
        <p:nvSpPr>
          <p:cNvPr id="18" name="Text 5"/>
          <p:cNvSpPr/>
          <p:nvPr/>
        </p:nvSpPr>
        <p:spPr>
          <a:xfrm>
            <a:off x="5235893" y="59159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Dress</a:t>
            </a:r>
            <a:endParaRPr lang="en-US" sz="2200" dirty="0"/>
          </a:p>
        </p:txBody>
      </p:sp>
      <p:sp>
        <p:nvSpPr>
          <p:cNvPr id="19" name="Text 6"/>
          <p:cNvSpPr/>
          <p:nvPr/>
        </p:nvSpPr>
        <p:spPr>
          <a:xfrm>
            <a:off x="5235893" y="6406396"/>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Consistently excellent reviews</a:t>
            </a:r>
            <a:endParaRPr lang="en-US" sz="1750" dirty="0"/>
          </a:p>
        </p:txBody>
      </p:sp>
      <p:pic>
        <p:nvPicPr>
          <p:cNvPr id="20" name="Image 11" descr="preencoded.png"/>
          <p:cNvPicPr>
            <a:picLocks noChangeAspect="1"/>
          </p:cNvPicPr>
          <p:nvPr/>
        </p:nvPicPr>
        <p:blipFill>
          <a:blip r:embed="rId4"/>
          <a:stretch>
            <a:fillRect/>
          </a:stretch>
        </p:blipFill>
        <p:spPr>
          <a:xfrm>
            <a:off x="9677995" y="5344478"/>
            <a:ext cx="382667" cy="340162"/>
          </a:xfrm>
          <a:prstGeom prst="rect">
            <a:avLst/>
          </a:prstGeom>
        </p:spPr>
      </p:pic>
      <p:pic>
        <p:nvPicPr>
          <p:cNvPr id="21" name="Image 12" descr="preencoded.png"/>
          <p:cNvPicPr>
            <a:picLocks noChangeAspect="1"/>
          </p:cNvPicPr>
          <p:nvPr/>
        </p:nvPicPr>
        <p:blipFill>
          <a:blip r:embed="rId4"/>
          <a:stretch>
            <a:fillRect/>
          </a:stretch>
        </p:blipFill>
        <p:spPr>
          <a:xfrm>
            <a:off x="10117336" y="5344478"/>
            <a:ext cx="382667" cy="340162"/>
          </a:xfrm>
          <a:prstGeom prst="rect">
            <a:avLst/>
          </a:prstGeom>
        </p:spPr>
      </p:pic>
      <p:pic>
        <p:nvPicPr>
          <p:cNvPr id="22" name="Image 13" descr="preencoded.png"/>
          <p:cNvPicPr>
            <a:picLocks noChangeAspect="1"/>
          </p:cNvPicPr>
          <p:nvPr/>
        </p:nvPicPr>
        <p:blipFill>
          <a:blip r:embed="rId4"/>
          <a:stretch>
            <a:fillRect/>
          </a:stretch>
        </p:blipFill>
        <p:spPr>
          <a:xfrm>
            <a:off x="10556677" y="5344478"/>
            <a:ext cx="382667" cy="340162"/>
          </a:xfrm>
          <a:prstGeom prst="rect">
            <a:avLst/>
          </a:prstGeom>
        </p:spPr>
      </p:pic>
      <p:pic>
        <p:nvPicPr>
          <p:cNvPr id="23" name="Image 14" descr="preencoded.png"/>
          <p:cNvPicPr>
            <a:picLocks noChangeAspect="1"/>
          </p:cNvPicPr>
          <p:nvPr/>
        </p:nvPicPr>
        <p:blipFill>
          <a:blip r:embed="rId4"/>
          <a:stretch>
            <a:fillRect/>
          </a:stretch>
        </p:blipFill>
        <p:spPr>
          <a:xfrm>
            <a:off x="10996017" y="5344478"/>
            <a:ext cx="382667" cy="340162"/>
          </a:xfrm>
          <a:prstGeom prst="rect">
            <a:avLst/>
          </a:prstGeom>
        </p:spPr>
      </p:pic>
      <p:pic>
        <p:nvPicPr>
          <p:cNvPr id="24" name="Image 15" descr="preencoded.png"/>
          <p:cNvPicPr>
            <a:picLocks noChangeAspect="1"/>
          </p:cNvPicPr>
          <p:nvPr/>
        </p:nvPicPr>
        <p:blipFill>
          <a:blip r:embed="rId5"/>
          <a:stretch>
            <a:fillRect/>
          </a:stretch>
        </p:blipFill>
        <p:spPr>
          <a:xfrm>
            <a:off x="11435358" y="5344478"/>
            <a:ext cx="382667" cy="340162"/>
          </a:xfrm>
          <a:prstGeom prst="rect">
            <a:avLst/>
          </a:prstGeom>
        </p:spPr>
      </p:pic>
      <p:sp>
        <p:nvSpPr>
          <p:cNvPr id="25" name="Text 7"/>
          <p:cNvSpPr/>
          <p:nvPr/>
        </p:nvSpPr>
        <p:spPr>
          <a:xfrm>
            <a:off x="11988046" y="5403413"/>
            <a:ext cx="283488" cy="283488"/>
          </a:xfrm>
          <a:prstGeom prst="rect">
            <a:avLst/>
          </a:prstGeom>
          <a:noFill/>
          <a:ln/>
        </p:spPr>
        <p:txBody>
          <a:bodyPr wrap="none" lIns="0" tIns="0" rIns="0" bIns="0" rtlCol="0" anchor="t"/>
          <a:lstStyle/>
          <a:p>
            <a:pPr marL="0" indent="0" algn="l">
              <a:lnSpc>
                <a:spcPts val="2200"/>
              </a:lnSpc>
              <a:buNone/>
            </a:pPr>
            <a:r>
              <a:rPr lang="en-US" sz="2200" dirty="0">
                <a:solidFill>
                  <a:srgbClr val="454240"/>
                </a:solidFill>
                <a:latin typeface="Libre Baskerville" pitchFamily="34" charset="0"/>
                <a:ea typeface="Libre Baskerville" pitchFamily="34" charset="-122"/>
                <a:cs typeface="Libre Baskerville" pitchFamily="34" charset="-120"/>
              </a:rPr>
              <a:t>4</a:t>
            </a:r>
            <a:endParaRPr lang="en-US" sz="2200" dirty="0"/>
          </a:p>
        </p:txBody>
      </p:sp>
      <p:sp>
        <p:nvSpPr>
          <p:cNvPr id="26" name="Text 8"/>
          <p:cNvSpPr/>
          <p:nvPr/>
        </p:nvSpPr>
        <p:spPr>
          <a:xfrm>
            <a:off x="9677995" y="59159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Shirt</a:t>
            </a:r>
            <a:endParaRPr lang="en-US" sz="2200" dirty="0"/>
          </a:p>
        </p:txBody>
      </p:sp>
      <p:sp>
        <p:nvSpPr>
          <p:cNvPr id="27" name="Text 9"/>
          <p:cNvSpPr/>
          <p:nvPr/>
        </p:nvSpPr>
        <p:spPr>
          <a:xfrm>
            <a:off x="9677995" y="6406396"/>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Strong customer approval</a:t>
            </a:r>
            <a:endParaRPr lang="en-US" sz="1750" dirty="0"/>
          </a:p>
        </p:txBody>
      </p:sp>
      <p:sp>
        <p:nvSpPr>
          <p:cNvPr id="28" name="Rectangle 27">
            <a:extLst>
              <a:ext uri="{FF2B5EF4-FFF2-40B4-BE49-F238E27FC236}">
                <a16:creationId xmlns:a16="http://schemas.microsoft.com/office/drawing/2014/main" id="{6EB4A102-3FBD-4A12-9B1C-10C0B3DF76FE}"/>
              </a:ext>
            </a:extLst>
          </p:cNvPr>
          <p:cNvSpPr/>
          <p:nvPr/>
        </p:nvSpPr>
        <p:spPr>
          <a:xfrm>
            <a:off x="11690430" y="7002682"/>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D7D9A8EC-87D1-450C-85ED-E78E03F7DE09}"/>
              </a:ext>
            </a:extLst>
          </p:cNvPr>
          <p:cNvPicPr>
            <a:picLocks noChangeAspect="1"/>
          </p:cNvPicPr>
          <p:nvPr/>
        </p:nvPicPr>
        <p:blipFill>
          <a:blip r:embed="rId2"/>
          <a:stretch>
            <a:fillRect/>
          </a:stretch>
        </p:blipFill>
        <p:spPr>
          <a:xfrm>
            <a:off x="6426200" y="0"/>
            <a:ext cx="8204200" cy="8229600"/>
          </a:xfrm>
          <a:prstGeom prst="rect">
            <a:avLst/>
          </a:prstGeom>
          <a:solidFill>
            <a:schemeClr val="accent4">
              <a:lumMod val="50000"/>
            </a:schemeClr>
          </a:solidFill>
        </p:spPr>
      </p:pic>
      <p:sp>
        <p:nvSpPr>
          <p:cNvPr id="7" name="TextBox 6">
            <a:extLst>
              <a:ext uri="{FF2B5EF4-FFF2-40B4-BE49-F238E27FC236}">
                <a16:creationId xmlns:a16="http://schemas.microsoft.com/office/drawing/2014/main" id="{709F6006-5556-45F9-891D-2BD435A0BE3D}"/>
              </a:ext>
            </a:extLst>
          </p:cNvPr>
          <p:cNvSpPr txBox="1"/>
          <p:nvPr/>
        </p:nvSpPr>
        <p:spPr>
          <a:xfrm>
            <a:off x="584200" y="153460"/>
            <a:ext cx="4635500" cy="2308324"/>
          </a:xfrm>
          <a:prstGeom prst="rect">
            <a:avLst/>
          </a:prstGeom>
          <a:noFill/>
        </p:spPr>
        <p:txBody>
          <a:bodyPr wrap="square">
            <a:spAutoFit/>
          </a:bodyPr>
          <a:lstStyle/>
          <a:p>
            <a:pPr marL="0" indent="0" algn="l">
              <a:buNone/>
            </a:pPr>
            <a:r>
              <a:rPr lang="en-US" sz="4800" b="1" dirty="0">
                <a:latin typeface="Times New Roman" panose="02020603050405020304" pitchFamily="18" charset="0"/>
                <a:ea typeface="Quattrocento" pitchFamily="34" charset="-122"/>
                <a:cs typeface="Times New Roman" panose="02020603050405020304" pitchFamily="18" charset="0"/>
              </a:rPr>
              <a:t>Product Category Performance</a:t>
            </a:r>
            <a:endParaRPr lang="en-US" sz="4800" b="1" dirty="0">
              <a:latin typeface="Times New Roman" panose="02020603050405020304" pitchFamily="18" charset="0"/>
              <a:cs typeface="Times New Roman" panose="02020603050405020304" pitchFamily="18" charset="0"/>
            </a:endParaRPr>
          </a:p>
        </p:txBody>
      </p:sp>
      <p:sp>
        <p:nvSpPr>
          <p:cNvPr id="12" name="Rectangle 3">
            <a:extLst>
              <a:ext uri="{FF2B5EF4-FFF2-40B4-BE49-F238E27FC236}">
                <a16:creationId xmlns:a16="http://schemas.microsoft.com/office/drawing/2014/main" id="{F2A1108B-1DB8-41F1-912B-BF143E06F36D}"/>
              </a:ext>
            </a:extLst>
          </p:cNvPr>
          <p:cNvSpPr>
            <a:spLocks noChangeArrowheads="1"/>
          </p:cNvSpPr>
          <p:nvPr/>
        </p:nvSpPr>
        <p:spPr bwMode="auto">
          <a:xfrm>
            <a:off x="383195" y="3006758"/>
            <a:ext cx="566200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Clothing earns the highest revenue, making it he top-performing category.</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Accessories follow, but there is a clear drop in revenue compared to Clothing.</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Footwear and Outerwear show low sales and may need stronger marketing or product improvement.</a:t>
            </a:r>
          </a:p>
        </p:txBody>
      </p:sp>
    </p:spTree>
    <p:extLst>
      <p:ext uri="{BB962C8B-B14F-4D97-AF65-F5344CB8AC3E}">
        <p14:creationId xmlns:p14="http://schemas.microsoft.com/office/powerpoint/2010/main" val="1917452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EEFB186-811A-4CC2-9D55-659A37C06062}"/>
              </a:ext>
            </a:extLst>
          </p:cNvPr>
          <p:cNvSpPr/>
          <p:nvPr/>
        </p:nvSpPr>
        <p:spPr>
          <a:xfrm>
            <a:off x="724257" y="498753"/>
            <a:ext cx="5373291" cy="532567"/>
          </a:xfrm>
          <a:prstGeom prst="rect">
            <a:avLst/>
          </a:prstGeom>
          <a:noFill/>
          <a:ln/>
        </p:spPr>
        <p:txBody>
          <a:bodyPr wrap="none" lIns="0" tIns="0" rIns="0" bIns="0" rtlCol="0" anchor="t"/>
          <a:lstStyle/>
          <a:p>
            <a:pPr marL="0" indent="0" algn="l">
              <a:buNone/>
            </a:pPr>
            <a:r>
              <a:rPr lang="en-US" sz="3600" b="1" dirty="0">
                <a:latin typeface="Times New Roman" panose="02020603050405020304" pitchFamily="18" charset="0"/>
                <a:ea typeface="Quattrocento" pitchFamily="34" charset="-122"/>
                <a:cs typeface="Times New Roman" panose="02020603050405020304" pitchFamily="18" charset="0"/>
              </a:rPr>
              <a:t>Seasonal &amp; Size Preferences</a:t>
            </a:r>
            <a:endParaRPr lang="en-US" sz="3600" b="1"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A6D0ED56-AE09-488F-B503-BB93E93B4949}"/>
              </a:ext>
            </a:extLst>
          </p:cNvPr>
          <p:cNvSpPr/>
          <p:nvPr/>
        </p:nvSpPr>
        <p:spPr>
          <a:xfrm>
            <a:off x="724257" y="1394976"/>
            <a:ext cx="2556510" cy="319445"/>
          </a:xfrm>
          <a:prstGeom prst="rect">
            <a:avLst/>
          </a:prstGeom>
          <a:noFill/>
          <a:ln/>
        </p:spPr>
        <p:txBody>
          <a:bodyPr wrap="none" lIns="0" tIns="0" rIns="0" bIns="0" rtlCol="0" anchor="t"/>
          <a:lstStyle/>
          <a:p>
            <a:pPr marL="0" indent="0" algn="l">
              <a:buNone/>
            </a:pPr>
            <a:r>
              <a:rPr lang="en-US" sz="2400" b="1" dirty="0">
                <a:latin typeface="Times New Roman" panose="02020603050405020304" pitchFamily="18" charset="0"/>
                <a:ea typeface="Quattrocento" pitchFamily="34" charset="-122"/>
                <a:cs typeface="Times New Roman" panose="02020603050405020304" pitchFamily="18" charset="0"/>
              </a:rPr>
              <a:t>Seasonal Sales Trends</a:t>
            </a:r>
            <a:endParaRPr lang="en-US" sz="2400" b="1"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332060F6-AF2F-4253-8FE5-F026006DCF9E}"/>
              </a:ext>
            </a:extLst>
          </p:cNvPr>
          <p:cNvSpPr/>
          <p:nvPr/>
        </p:nvSpPr>
        <p:spPr>
          <a:xfrm>
            <a:off x="724257" y="1984296"/>
            <a:ext cx="7051238" cy="869037"/>
          </a:xfrm>
          <a:prstGeom prst="rect">
            <a:avLst/>
          </a:prstGeom>
          <a:noFill/>
          <a:ln/>
        </p:spPr>
        <p:txBody>
          <a:bodyPr wrap="square" lIns="0" tIns="0" rIns="0" bIns="0" rtlCol="0" anchor="t"/>
          <a:lstStyle/>
          <a:p>
            <a:pPr marL="0" indent="0" algn="l">
              <a:buNone/>
            </a:pPr>
            <a:r>
              <a:rPr lang="en-US" sz="2000" dirty="0">
                <a:latin typeface="Times New Roman" panose="02020603050405020304" pitchFamily="18" charset="0"/>
                <a:ea typeface="Quattrocento" pitchFamily="34" charset="-122"/>
                <a:cs typeface="Times New Roman" panose="02020603050405020304" pitchFamily="18" charset="0"/>
              </a:rPr>
              <a:t>Sales peak in </a:t>
            </a:r>
            <a:r>
              <a:rPr lang="en-US" sz="2000" b="1" dirty="0">
                <a:latin typeface="Times New Roman" panose="02020603050405020304" pitchFamily="18" charset="0"/>
                <a:ea typeface="Quattrocento" pitchFamily="34" charset="-122"/>
                <a:cs typeface="Times New Roman" panose="02020603050405020304" pitchFamily="18" charset="0"/>
              </a:rPr>
              <a:t>Spring</a:t>
            </a:r>
            <a:r>
              <a:rPr lang="en-US" sz="2000" dirty="0">
                <a:latin typeface="Times New Roman" panose="02020603050405020304" pitchFamily="18" charset="0"/>
                <a:ea typeface="Quattrocento" pitchFamily="34" charset="-122"/>
                <a:cs typeface="Times New Roman" panose="02020603050405020304" pitchFamily="18" charset="0"/>
              </a:rPr>
              <a:t>, then steadily decline through Fall and Winter, reaching the lowest point in Summer. This pattern suggests need for aggressive summer promotions and leveraging spring momentum for new launches.</a:t>
            </a:r>
            <a:endParaRPr lang="en-US" sz="2000" dirty="0">
              <a:latin typeface="Times New Roman" panose="02020603050405020304" pitchFamily="18" charset="0"/>
              <a:cs typeface="Times New Roman" panose="02020603050405020304" pitchFamily="18" charset="0"/>
            </a:endParaRPr>
          </a:p>
        </p:txBody>
      </p:sp>
      <p:sp>
        <p:nvSpPr>
          <p:cNvPr id="5" name="Shape 3">
            <a:extLst>
              <a:ext uri="{FF2B5EF4-FFF2-40B4-BE49-F238E27FC236}">
                <a16:creationId xmlns:a16="http://schemas.microsoft.com/office/drawing/2014/main" id="{3D235366-CC75-4C50-8DFF-38C44CBC5C42}"/>
              </a:ext>
            </a:extLst>
          </p:cNvPr>
          <p:cNvSpPr/>
          <p:nvPr/>
        </p:nvSpPr>
        <p:spPr>
          <a:xfrm>
            <a:off x="4238387" y="3057049"/>
            <a:ext cx="22860" cy="4469963"/>
          </a:xfrm>
          <a:prstGeom prst="roundRect">
            <a:avLst>
              <a:gd name="adj" fmla="val 118825"/>
            </a:avLst>
          </a:prstGeom>
          <a:solidFill>
            <a:srgbClr val="4A6B6A"/>
          </a:solidFill>
          <a:ln/>
        </p:spPr>
      </p:sp>
      <p:sp>
        <p:nvSpPr>
          <p:cNvPr id="6" name="Shape 4">
            <a:extLst>
              <a:ext uri="{FF2B5EF4-FFF2-40B4-BE49-F238E27FC236}">
                <a16:creationId xmlns:a16="http://schemas.microsoft.com/office/drawing/2014/main" id="{E399D6A3-510F-4B06-BCFC-3825D070D8B6}"/>
              </a:ext>
            </a:extLst>
          </p:cNvPr>
          <p:cNvSpPr/>
          <p:nvPr/>
        </p:nvSpPr>
        <p:spPr>
          <a:xfrm>
            <a:off x="3525798" y="3249335"/>
            <a:ext cx="543163" cy="22860"/>
          </a:xfrm>
          <a:prstGeom prst="roundRect">
            <a:avLst>
              <a:gd name="adj" fmla="val 118825"/>
            </a:avLst>
          </a:prstGeom>
          <a:solidFill>
            <a:srgbClr val="4A6B6A"/>
          </a:solidFill>
          <a:ln/>
        </p:spPr>
      </p:sp>
      <p:sp>
        <p:nvSpPr>
          <p:cNvPr id="7" name="Shape 5">
            <a:extLst>
              <a:ext uri="{FF2B5EF4-FFF2-40B4-BE49-F238E27FC236}">
                <a16:creationId xmlns:a16="http://schemas.microsoft.com/office/drawing/2014/main" id="{EE1C3367-46E1-4E62-8A85-1312492B72EA}"/>
              </a:ext>
            </a:extLst>
          </p:cNvPr>
          <p:cNvSpPr/>
          <p:nvPr/>
        </p:nvSpPr>
        <p:spPr>
          <a:xfrm>
            <a:off x="4046101" y="3057049"/>
            <a:ext cx="407432" cy="407432"/>
          </a:xfrm>
          <a:prstGeom prst="roundRect">
            <a:avLst>
              <a:gd name="adj" fmla="val 6667"/>
            </a:avLst>
          </a:prstGeom>
          <a:solidFill>
            <a:srgbClr val="315251"/>
          </a:solidFill>
          <a:ln/>
        </p:spPr>
      </p:sp>
      <p:sp>
        <p:nvSpPr>
          <p:cNvPr id="8" name="Text 6">
            <a:extLst>
              <a:ext uri="{FF2B5EF4-FFF2-40B4-BE49-F238E27FC236}">
                <a16:creationId xmlns:a16="http://schemas.microsoft.com/office/drawing/2014/main" id="{AD91AF31-4086-49B7-883E-28FAD189A122}"/>
              </a:ext>
            </a:extLst>
          </p:cNvPr>
          <p:cNvSpPr/>
          <p:nvPr/>
        </p:nvSpPr>
        <p:spPr>
          <a:xfrm>
            <a:off x="4122003" y="3100983"/>
            <a:ext cx="255627" cy="319564"/>
          </a:xfrm>
          <a:prstGeom prst="rect">
            <a:avLst/>
          </a:prstGeom>
          <a:noFill/>
          <a:ln/>
        </p:spPr>
        <p:txBody>
          <a:bodyPr wrap="none" lIns="0" tIns="0" rIns="0" bIns="0" rtlCol="0" anchor="t"/>
          <a:lstStyle/>
          <a:p>
            <a:pPr marL="0" indent="0" algn="ctr">
              <a:buNone/>
            </a:pPr>
            <a:r>
              <a:rPr lang="en-US" sz="2000" dirty="0">
                <a:latin typeface="Times New Roman" panose="02020603050405020304" pitchFamily="18" charset="0"/>
                <a:ea typeface="Quattrocento" pitchFamily="34" charset="-122"/>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9" name="Text 7">
            <a:extLst>
              <a:ext uri="{FF2B5EF4-FFF2-40B4-BE49-F238E27FC236}">
                <a16:creationId xmlns:a16="http://schemas.microsoft.com/office/drawing/2014/main" id="{5863787A-33E8-45FD-9A35-5D3818AABEB5}"/>
              </a:ext>
            </a:extLst>
          </p:cNvPr>
          <p:cNvSpPr/>
          <p:nvPr/>
        </p:nvSpPr>
        <p:spPr>
          <a:xfrm>
            <a:off x="1214080" y="3119199"/>
            <a:ext cx="2130385" cy="266224"/>
          </a:xfrm>
          <a:prstGeom prst="rect">
            <a:avLst/>
          </a:prstGeom>
          <a:noFill/>
          <a:ln/>
        </p:spPr>
        <p:txBody>
          <a:bodyPr wrap="none" lIns="0" tIns="0" rIns="0" bIns="0" rtlCol="0" anchor="t"/>
          <a:lstStyle/>
          <a:p>
            <a:pPr marL="0" indent="0" algn="r">
              <a:buNone/>
            </a:pPr>
            <a:r>
              <a:rPr lang="en-US" sz="2000" dirty="0">
                <a:latin typeface="Times New Roman" panose="02020603050405020304" pitchFamily="18" charset="0"/>
                <a:ea typeface="Quattrocento" pitchFamily="34" charset="-122"/>
                <a:cs typeface="Times New Roman" panose="02020603050405020304" pitchFamily="18" charset="0"/>
              </a:rPr>
              <a:t>Spring</a:t>
            </a:r>
            <a:endParaRPr lang="en-US" sz="2000" dirty="0">
              <a:latin typeface="Times New Roman" panose="02020603050405020304" pitchFamily="18" charset="0"/>
              <a:cs typeface="Times New Roman" panose="02020603050405020304" pitchFamily="18" charset="0"/>
            </a:endParaRPr>
          </a:p>
        </p:txBody>
      </p:sp>
      <p:sp>
        <p:nvSpPr>
          <p:cNvPr id="10" name="Text 8">
            <a:extLst>
              <a:ext uri="{FF2B5EF4-FFF2-40B4-BE49-F238E27FC236}">
                <a16:creationId xmlns:a16="http://schemas.microsoft.com/office/drawing/2014/main" id="{653BA6F2-8C15-495B-8872-9FE9013E1B21}"/>
              </a:ext>
            </a:extLst>
          </p:cNvPr>
          <p:cNvSpPr/>
          <p:nvPr/>
        </p:nvSpPr>
        <p:spPr>
          <a:xfrm>
            <a:off x="724257" y="3566398"/>
            <a:ext cx="2620208" cy="579358"/>
          </a:xfrm>
          <a:prstGeom prst="rect">
            <a:avLst/>
          </a:prstGeom>
          <a:noFill/>
          <a:ln/>
        </p:spPr>
        <p:txBody>
          <a:bodyPr wrap="square" lIns="0" tIns="0" rIns="0" bIns="0" rtlCol="0" anchor="t"/>
          <a:lstStyle/>
          <a:p>
            <a:pPr marL="0" indent="0" algn="r">
              <a:buNone/>
            </a:pPr>
            <a:r>
              <a:rPr lang="en-US" sz="2000" dirty="0">
                <a:latin typeface="Times New Roman" panose="02020603050405020304" pitchFamily="18" charset="0"/>
                <a:ea typeface="Quattrocento" pitchFamily="34" charset="-122"/>
                <a:cs typeface="Times New Roman" panose="02020603050405020304" pitchFamily="18" charset="0"/>
              </a:rPr>
              <a:t>Peak sales period - highest revenue</a:t>
            </a:r>
            <a:endParaRPr lang="en-US" sz="2000" dirty="0">
              <a:latin typeface="Times New Roman" panose="02020603050405020304" pitchFamily="18" charset="0"/>
              <a:cs typeface="Times New Roman" panose="02020603050405020304" pitchFamily="18" charset="0"/>
            </a:endParaRPr>
          </a:p>
        </p:txBody>
      </p:sp>
      <p:sp>
        <p:nvSpPr>
          <p:cNvPr id="11" name="Shape 9">
            <a:extLst>
              <a:ext uri="{FF2B5EF4-FFF2-40B4-BE49-F238E27FC236}">
                <a16:creationId xmlns:a16="http://schemas.microsoft.com/office/drawing/2014/main" id="{C5335BF0-6F5C-4B54-87E9-04E4B9A3D25B}"/>
              </a:ext>
            </a:extLst>
          </p:cNvPr>
          <p:cNvSpPr/>
          <p:nvPr/>
        </p:nvSpPr>
        <p:spPr>
          <a:xfrm>
            <a:off x="4430673" y="4335661"/>
            <a:ext cx="543163" cy="22860"/>
          </a:xfrm>
          <a:prstGeom prst="roundRect">
            <a:avLst>
              <a:gd name="adj" fmla="val 118825"/>
            </a:avLst>
          </a:prstGeom>
          <a:solidFill>
            <a:srgbClr val="4A6B6A"/>
          </a:solidFill>
          <a:ln/>
        </p:spPr>
      </p:sp>
      <p:sp>
        <p:nvSpPr>
          <p:cNvPr id="12" name="Shape 10">
            <a:extLst>
              <a:ext uri="{FF2B5EF4-FFF2-40B4-BE49-F238E27FC236}">
                <a16:creationId xmlns:a16="http://schemas.microsoft.com/office/drawing/2014/main" id="{94F970AE-9519-4A97-AF77-5A1F761FF5D1}"/>
              </a:ext>
            </a:extLst>
          </p:cNvPr>
          <p:cNvSpPr/>
          <p:nvPr/>
        </p:nvSpPr>
        <p:spPr>
          <a:xfrm>
            <a:off x="4046101" y="4143375"/>
            <a:ext cx="407432" cy="407432"/>
          </a:xfrm>
          <a:prstGeom prst="roundRect">
            <a:avLst>
              <a:gd name="adj" fmla="val 6667"/>
            </a:avLst>
          </a:prstGeom>
          <a:solidFill>
            <a:srgbClr val="315251"/>
          </a:solidFill>
          <a:ln/>
        </p:spPr>
      </p:sp>
      <p:sp>
        <p:nvSpPr>
          <p:cNvPr id="13" name="Text 11">
            <a:extLst>
              <a:ext uri="{FF2B5EF4-FFF2-40B4-BE49-F238E27FC236}">
                <a16:creationId xmlns:a16="http://schemas.microsoft.com/office/drawing/2014/main" id="{D255C806-4E9A-410A-A9AB-14C53E54BD30}"/>
              </a:ext>
            </a:extLst>
          </p:cNvPr>
          <p:cNvSpPr/>
          <p:nvPr/>
        </p:nvSpPr>
        <p:spPr>
          <a:xfrm>
            <a:off x="4122003" y="4187309"/>
            <a:ext cx="255627" cy="319564"/>
          </a:xfrm>
          <a:prstGeom prst="rect">
            <a:avLst/>
          </a:prstGeom>
          <a:noFill/>
          <a:ln/>
        </p:spPr>
        <p:txBody>
          <a:bodyPr wrap="none" lIns="0" tIns="0" rIns="0" bIns="0" rtlCol="0" anchor="t"/>
          <a:lstStyle/>
          <a:p>
            <a:pPr marL="0" indent="0" algn="ctr">
              <a:buNone/>
            </a:pPr>
            <a:r>
              <a:rPr lang="en-US" sz="2000" dirty="0">
                <a:latin typeface="Times New Roman" panose="02020603050405020304" pitchFamily="18" charset="0"/>
                <a:ea typeface="Quattrocento" pitchFamily="34" charset="-122"/>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14" name="Text 12">
            <a:extLst>
              <a:ext uri="{FF2B5EF4-FFF2-40B4-BE49-F238E27FC236}">
                <a16:creationId xmlns:a16="http://schemas.microsoft.com/office/drawing/2014/main" id="{BB3F6C9C-F607-4A73-B250-247F0DAC9252}"/>
              </a:ext>
            </a:extLst>
          </p:cNvPr>
          <p:cNvSpPr/>
          <p:nvPr/>
        </p:nvSpPr>
        <p:spPr>
          <a:xfrm>
            <a:off x="5155168" y="4205526"/>
            <a:ext cx="2130385" cy="266224"/>
          </a:xfrm>
          <a:prstGeom prst="rect">
            <a:avLst/>
          </a:prstGeom>
          <a:noFill/>
          <a:ln/>
        </p:spPr>
        <p:txBody>
          <a:bodyPr wrap="none" lIns="0" tIns="0" rIns="0" bIns="0" rtlCol="0" anchor="t"/>
          <a:lstStyle/>
          <a:p>
            <a:pPr marL="0" indent="0" algn="l">
              <a:buNone/>
            </a:pPr>
            <a:r>
              <a:rPr lang="en-US" sz="2000" dirty="0">
                <a:latin typeface="Times New Roman" panose="02020603050405020304" pitchFamily="18" charset="0"/>
                <a:ea typeface="Quattrocento" pitchFamily="34" charset="-122"/>
                <a:cs typeface="Times New Roman" panose="02020603050405020304" pitchFamily="18" charset="0"/>
              </a:rPr>
              <a:t>Fall</a:t>
            </a:r>
            <a:endParaRPr lang="en-US" sz="2000" dirty="0">
              <a:latin typeface="Times New Roman" panose="02020603050405020304" pitchFamily="18" charset="0"/>
              <a:cs typeface="Times New Roman" panose="02020603050405020304" pitchFamily="18" charset="0"/>
            </a:endParaRPr>
          </a:p>
        </p:txBody>
      </p:sp>
      <p:sp>
        <p:nvSpPr>
          <p:cNvPr id="15" name="Text 13">
            <a:extLst>
              <a:ext uri="{FF2B5EF4-FFF2-40B4-BE49-F238E27FC236}">
                <a16:creationId xmlns:a16="http://schemas.microsoft.com/office/drawing/2014/main" id="{5BB4C0B8-FEEF-47F1-B42C-4D3406DFA8A9}"/>
              </a:ext>
            </a:extLst>
          </p:cNvPr>
          <p:cNvSpPr/>
          <p:nvPr/>
        </p:nvSpPr>
        <p:spPr>
          <a:xfrm>
            <a:off x="5155168" y="4652724"/>
            <a:ext cx="2620328" cy="289679"/>
          </a:xfrm>
          <a:prstGeom prst="rect">
            <a:avLst/>
          </a:prstGeom>
          <a:noFill/>
          <a:ln/>
        </p:spPr>
        <p:txBody>
          <a:bodyPr wrap="none" lIns="0" tIns="0" rIns="0" bIns="0" rtlCol="0" anchor="t"/>
          <a:lstStyle/>
          <a:p>
            <a:pPr marL="0" indent="0" algn="l">
              <a:buNone/>
            </a:pPr>
            <a:r>
              <a:rPr lang="en-US" sz="2000" dirty="0">
                <a:latin typeface="Times New Roman" panose="02020603050405020304" pitchFamily="18" charset="0"/>
                <a:ea typeface="Quattrocento" pitchFamily="34" charset="-122"/>
                <a:cs typeface="Times New Roman" panose="02020603050405020304" pitchFamily="18" charset="0"/>
              </a:rPr>
              <a:t>Moderate performance</a:t>
            </a:r>
            <a:endParaRPr lang="en-US" sz="2000" dirty="0">
              <a:latin typeface="Times New Roman" panose="02020603050405020304" pitchFamily="18" charset="0"/>
              <a:cs typeface="Times New Roman" panose="02020603050405020304" pitchFamily="18" charset="0"/>
            </a:endParaRPr>
          </a:p>
        </p:txBody>
      </p:sp>
      <p:sp>
        <p:nvSpPr>
          <p:cNvPr id="16" name="Shape 14">
            <a:extLst>
              <a:ext uri="{FF2B5EF4-FFF2-40B4-BE49-F238E27FC236}">
                <a16:creationId xmlns:a16="http://schemas.microsoft.com/office/drawing/2014/main" id="{C81E36F8-C96E-4543-B8AE-FBA373AFEE00}"/>
              </a:ext>
            </a:extLst>
          </p:cNvPr>
          <p:cNvSpPr/>
          <p:nvPr/>
        </p:nvSpPr>
        <p:spPr>
          <a:xfrm>
            <a:off x="3525798" y="5272088"/>
            <a:ext cx="543163" cy="22860"/>
          </a:xfrm>
          <a:prstGeom prst="roundRect">
            <a:avLst>
              <a:gd name="adj" fmla="val 118825"/>
            </a:avLst>
          </a:prstGeom>
          <a:solidFill>
            <a:srgbClr val="4A6B6A"/>
          </a:solidFill>
          <a:ln/>
        </p:spPr>
      </p:sp>
      <p:sp>
        <p:nvSpPr>
          <p:cNvPr id="17" name="Shape 15">
            <a:extLst>
              <a:ext uri="{FF2B5EF4-FFF2-40B4-BE49-F238E27FC236}">
                <a16:creationId xmlns:a16="http://schemas.microsoft.com/office/drawing/2014/main" id="{EDDB8079-E94E-4D01-88CF-968D8846D118}"/>
              </a:ext>
            </a:extLst>
          </p:cNvPr>
          <p:cNvSpPr/>
          <p:nvPr/>
        </p:nvSpPr>
        <p:spPr>
          <a:xfrm>
            <a:off x="4046101" y="5079802"/>
            <a:ext cx="407432" cy="407432"/>
          </a:xfrm>
          <a:prstGeom prst="roundRect">
            <a:avLst>
              <a:gd name="adj" fmla="val 6667"/>
            </a:avLst>
          </a:prstGeom>
          <a:solidFill>
            <a:srgbClr val="315251"/>
          </a:solidFill>
          <a:ln/>
        </p:spPr>
      </p:sp>
      <p:sp>
        <p:nvSpPr>
          <p:cNvPr id="18" name="Text 16">
            <a:extLst>
              <a:ext uri="{FF2B5EF4-FFF2-40B4-BE49-F238E27FC236}">
                <a16:creationId xmlns:a16="http://schemas.microsoft.com/office/drawing/2014/main" id="{0A78189F-B600-472E-934F-9538170135FC}"/>
              </a:ext>
            </a:extLst>
          </p:cNvPr>
          <p:cNvSpPr/>
          <p:nvPr/>
        </p:nvSpPr>
        <p:spPr>
          <a:xfrm>
            <a:off x="4122003" y="5123736"/>
            <a:ext cx="255627" cy="319564"/>
          </a:xfrm>
          <a:prstGeom prst="rect">
            <a:avLst/>
          </a:prstGeom>
          <a:noFill/>
          <a:ln/>
        </p:spPr>
        <p:txBody>
          <a:bodyPr wrap="none" lIns="0" tIns="0" rIns="0" bIns="0" rtlCol="0" anchor="t"/>
          <a:lstStyle/>
          <a:p>
            <a:pPr marL="0" indent="0" algn="ctr">
              <a:buNone/>
            </a:pPr>
            <a:r>
              <a:rPr lang="en-US" sz="2000" dirty="0">
                <a:latin typeface="Times New Roman" panose="02020603050405020304" pitchFamily="18" charset="0"/>
                <a:ea typeface="Quattrocento" pitchFamily="34" charset="-122"/>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19" name="Text 17">
            <a:extLst>
              <a:ext uri="{FF2B5EF4-FFF2-40B4-BE49-F238E27FC236}">
                <a16:creationId xmlns:a16="http://schemas.microsoft.com/office/drawing/2014/main" id="{C86A628A-7F3C-4FA0-BCF2-0405B1F1F2A4}"/>
              </a:ext>
            </a:extLst>
          </p:cNvPr>
          <p:cNvSpPr/>
          <p:nvPr/>
        </p:nvSpPr>
        <p:spPr>
          <a:xfrm>
            <a:off x="1214080" y="5141952"/>
            <a:ext cx="2130385" cy="266224"/>
          </a:xfrm>
          <a:prstGeom prst="rect">
            <a:avLst/>
          </a:prstGeom>
          <a:noFill/>
          <a:ln/>
        </p:spPr>
        <p:txBody>
          <a:bodyPr wrap="none" lIns="0" tIns="0" rIns="0" bIns="0" rtlCol="0" anchor="t"/>
          <a:lstStyle/>
          <a:p>
            <a:pPr marL="0" indent="0" algn="r">
              <a:buNone/>
            </a:pPr>
            <a:r>
              <a:rPr lang="en-US" sz="2000" dirty="0">
                <a:latin typeface="Times New Roman" panose="02020603050405020304" pitchFamily="18" charset="0"/>
                <a:ea typeface="Quattrocento" pitchFamily="34" charset="-122"/>
                <a:cs typeface="Times New Roman" panose="02020603050405020304" pitchFamily="18" charset="0"/>
              </a:rPr>
              <a:t>Winter</a:t>
            </a:r>
            <a:endParaRPr lang="en-US" sz="2000" dirty="0">
              <a:latin typeface="Times New Roman" panose="02020603050405020304" pitchFamily="18" charset="0"/>
              <a:cs typeface="Times New Roman" panose="02020603050405020304" pitchFamily="18" charset="0"/>
            </a:endParaRPr>
          </a:p>
        </p:txBody>
      </p:sp>
      <p:sp>
        <p:nvSpPr>
          <p:cNvPr id="20" name="Text 18">
            <a:extLst>
              <a:ext uri="{FF2B5EF4-FFF2-40B4-BE49-F238E27FC236}">
                <a16:creationId xmlns:a16="http://schemas.microsoft.com/office/drawing/2014/main" id="{1683FD98-7ADA-4639-BA29-779312380121}"/>
              </a:ext>
            </a:extLst>
          </p:cNvPr>
          <p:cNvSpPr/>
          <p:nvPr/>
        </p:nvSpPr>
        <p:spPr>
          <a:xfrm>
            <a:off x="724257" y="5589151"/>
            <a:ext cx="2620208" cy="289679"/>
          </a:xfrm>
          <a:prstGeom prst="rect">
            <a:avLst/>
          </a:prstGeom>
          <a:noFill/>
          <a:ln/>
        </p:spPr>
        <p:txBody>
          <a:bodyPr wrap="none" lIns="0" tIns="0" rIns="0" bIns="0" rtlCol="0" anchor="t"/>
          <a:lstStyle/>
          <a:p>
            <a:pPr marL="0" indent="0" algn="r">
              <a:buNone/>
            </a:pPr>
            <a:r>
              <a:rPr lang="en-US" sz="2000" dirty="0">
                <a:latin typeface="Times New Roman" panose="02020603050405020304" pitchFamily="18" charset="0"/>
                <a:ea typeface="Quattrocento" pitchFamily="34" charset="-122"/>
                <a:cs typeface="Times New Roman" panose="02020603050405020304" pitchFamily="18" charset="0"/>
              </a:rPr>
              <a:t>Declining trend</a:t>
            </a:r>
            <a:endParaRPr lang="en-US" sz="2000" dirty="0">
              <a:latin typeface="Times New Roman" panose="02020603050405020304" pitchFamily="18" charset="0"/>
              <a:cs typeface="Times New Roman" panose="02020603050405020304" pitchFamily="18" charset="0"/>
            </a:endParaRPr>
          </a:p>
        </p:txBody>
      </p:sp>
      <p:sp>
        <p:nvSpPr>
          <p:cNvPr id="21" name="Shape 19">
            <a:extLst>
              <a:ext uri="{FF2B5EF4-FFF2-40B4-BE49-F238E27FC236}">
                <a16:creationId xmlns:a16="http://schemas.microsoft.com/office/drawing/2014/main" id="{BAECF053-FC35-4206-856D-04FD7C4AFC8C}"/>
              </a:ext>
            </a:extLst>
          </p:cNvPr>
          <p:cNvSpPr/>
          <p:nvPr/>
        </p:nvSpPr>
        <p:spPr>
          <a:xfrm>
            <a:off x="4430673" y="6208514"/>
            <a:ext cx="543163" cy="22860"/>
          </a:xfrm>
          <a:prstGeom prst="roundRect">
            <a:avLst>
              <a:gd name="adj" fmla="val 118825"/>
            </a:avLst>
          </a:prstGeom>
          <a:solidFill>
            <a:srgbClr val="4A6B6A"/>
          </a:solidFill>
          <a:ln/>
        </p:spPr>
      </p:sp>
      <p:sp>
        <p:nvSpPr>
          <p:cNvPr id="22" name="Shape 20">
            <a:extLst>
              <a:ext uri="{FF2B5EF4-FFF2-40B4-BE49-F238E27FC236}">
                <a16:creationId xmlns:a16="http://schemas.microsoft.com/office/drawing/2014/main" id="{DD776BF5-44DD-4369-9961-5EDF3A80971A}"/>
              </a:ext>
            </a:extLst>
          </p:cNvPr>
          <p:cNvSpPr/>
          <p:nvPr/>
        </p:nvSpPr>
        <p:spPr>
          <a:xfrm>
            <a:off x="4046101" y="6016228"/>
            <a:ext cx="407432" cy="407432"/>
          </a:xfrm>
          <a:prstGeom prst="roundRect">
            <a:avLst>
              <a:gd name="adj" fmla="val 6667"/>
            </a:avLst>
          </a:prstGeom>
          <a:solidFill>
            <a:srgbClr val="315251"/>
          </a:solidFill>
          <a:ln/>
        </p:spPr>
      </p:sp>
      <p:sp>
        <p:nvSpPr>
          <p:cNvPr id="23" name="Text 21">
            <a:extLst>
              <a:ext uri="{FF2B5EF4-FFF2-40B4-BE49-F238E27FC236}">
                <a16:creationId xmlns:a16="http://schemas.microsoft.com/office/drawing/2014/main" id="{14ECBC00-7194-495D-8239-51C587105148}"/>
              </a:ext>
            </a:extLst>
          </p:cNvPr>
          <p:cNvSpPr/>
          <p:nvPr/>
        </p:nvSpPr>
        <p:spPr>
          <a:xfrm>
            <a:off x="4122003" y="6060162"/>
            <a:ext cx="255627" cy="319564"/>
          </a:xfrm>
          <a:prstGeom prst="rect">
            <a:avLst/>
          </a:prstGeom>
          <a:noFill/>
          <a:ln/>
        </p:spPr>
        <p:txBody>
          <a:bodyPr wrap="none" lIns="0" tIns="0" rIns="0" bIns="0" rtlCol="0" anchor="t"/>
          <a:lstStyle/>
          <a:p>
            <a:pPr marL="0" indent="0" algn="ctr">
              <a:buNone/>
            </a:pPr>
            <a:r>
              <a:rPr lang="en-US" sz="2000" dirty="0">
                <a:latin typeface="Times New Roman" panose="02020603050405020304" pitchFamily="18" charset="0"/>
                <a:ea typeface="Quattrocento" pitchFamily="34" charset="-122"/>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24" name="Text 22">
            <a:extLst>
              <a:ext uri="{FF2B5EF4-FFF2-40B4-BE49-F238E27FC236}">
                <a16:creationId xmlns:a16="http://schemas.microsoft.com/office/drawing/2014/main" id="{20E0C47B-0D68-4B24-B111-8ADE846026CB}"/>
              </a:ext>
            </a:extLst>
          </p:cNvPr>
          <p:cNvSpPr/>
          <p:nvPr/>
        </p:nvSpPr>
        <p:spPr>
          <a:xfrm>
            <a:off x="5155168" y="6078379"/>
            <a:ext cx="2130385" cy="266224"/>
          </a:xfrm>
          <a:prstGeom prst="rect">
            <a:avLst/>
          </a:prstGeom>
          <a:noFill/>
          <a:ln/>
        </p:spPr>
        <p:txBody>
          <a:bodyPr wrap="none" lIns="0" tIns="0" rIns="0" bIns="0" rtlCol="0" anchor="t"/>
          <a:lstStyle/>
          <a:p>
            <a:pPr marL="0" indent="0" algn="l">
              <a:buNone/>
            </a:pPr>
            <a:r>
              <a:rPr lang="en-US" sz="2000" dirty="0">
                <a:latin typeface="Times New Roman" panose="02020603050405020304" pitchFamily="18" charset="0"/>
                <a:ea typeface="Quattrocento" pitchFamily="34" charset="-122"/>
                <a:cs typeface="Times New Roman" panose="02020603050405020304" pitchFamily="18" charset="0"/>
              </a:rPr>
              <a:t>Summer</a:t>
            </a:r>
            <a:endParaRPr lang="en-US" sz="2000" dirty="0">
              <a:latin typeface="Times New Roman" panose="02020603050405020304" pitchFamily="18" charset="0"/>
              <a:cs typeface="Times New Roman" panose="02020603050405020304" pitchFamily="18" charset="0"/>
            </a:endParaRPr>
          </a:p>
        </p:txBody>
      </p:sp>
      <p:sp>
        <p:nvSpPr>
          <p:cNvPr id="25" name="Text 23">
            <a:extLst>
              <a:ext uri="{FF2B5EF4-FFF2-40B4-BE49-F238E27FC236}">
                <a16:creationId xmlns:a16="http://schemas.microsoft.com/office/drawing/2014/main" id="{C1642882-812D-4AE9-A5DA-0B1C1C5AFDC9}"/>
              </a:ext>
            </a:extLst>
          </p:cNvPr>
          <p:cNvSpPr/>
          <p:nvPr/>
        </p:nvSpPr>
        <p:spPr>
          <a:xfrm>
            <a:off x="5155168" y="6525578"/>
            <a:ext cx="2620328" cy="579358"/>
          </a:xfrm>
          <a:prstGeom prst="rect">
            <a:avLst/>
          </a:prstGeom>
          <a:noFill/>
          <a:ln/>
        </p:spPr>
        <p:txBody>
          <a:bodyPr wrap="square" lIns="0" tIns="0" rIns="0" bIns="0" rtlCol="0" anchor="t"/>
          <a:lstStyle/>
          <a:p>
            <a:pPr marL="0" indent="0" algn="l">
              <a:buNone/>
            </a:pPr>
            <a:r>
              <a:rPr lang="en-US" sz="2000" dirty="0">
                <a:latin typeface="Times New Roman" panose="02020603050405020304" pitchFamily="18" charset="0"/>
                <a:ea typeface="Quattrocento" pitchFamily="34" charset="-122"/>
                <a:cs typeface="Times New Roman" panose="02020603050405020304" pitchFamily="18" charset="0"/>
              </a:rPr>
              <a:t>Lowest sales - needs intervention</a:t>
            </a:r>
            <a:endParaRPr lang="en-US" sz="2000" dirty="0">
              <a:latin typeface="Times New Roman" panose="02020603050405020304" pitchFamily="18" charset="0"/>
              <a:cs typeface="Times New Roman" panose="02020603050405020304" pitchFamily="18" charset="0"/>
            </a:endParaRPr>
          </a:p>
        </p:txBody>
      </p:sp>
      <p:sp>
        <p:nvSpPr>
          <p:cNvPr id="26" name="Text 24">
            <a:extLst>
              <a:ext uri="{FF2B5EF4-FFF2-40B4-BE49-F238E27FC236}">
                <a16:creationId xmlns:a16="http://schemas.microsoft.com/office/drawing/2014/main" id="{3A8707D8-817E-4EF2-927D-CA07FB2C4631}"/>
              </a:ext>
            </a:extLst>
          </p:cNvPr>
          <p:cNvSpPr/>
          <p:nvPr/>
        </p:nvSpPr>
        <p:spPr>
          <a:xfrm>
            <a:off x="8796337" y="1433076"/>
            <a:ext cx="2556510" cy="319445"/>
          </a:xfrm>
          <a:prstGeom prst="rect">
            <a:avLst/>
          </a:prstGeom>
          <a:noFill/>
          <a:ln/>
        </p:spPr>
        <p:txBody>
          <a:bodyPr wrap="none" lIns="0" tIns="0" rIns="0" bIns="0" rtlCol="0" anchor="t"/>
          <a:lstStyle/>
          <a:p>
            <a:pPr marL="0" indent="0" algn="l">
              <a:buNone/>
            </a:pPr>
            <a:r>
              <a:rPr lang="en-US" sz="2400" b="1" dirty="0">
                <a:latin typeface="Times New Roman" panose="02020603050405020304" pitchFamily="18" charset="0"/>
                <a:ea typeface="Quattrocento" pitchFamily="34" charset="-122"/>
                <a:cs typeface="Times New Roman" panose="02020603050405020304" pitchFamily="18" charset="0"/>
              </a:rPr>
              <a:t>Size Distribution</a:t>
            </a:r>
            <a:endParaRPr lang="en-US" sz="2400" b="1" dirty="0">
              <a:latin typeface="Times New Roman" panose="02020603050405020304" pitchFamily="18" charset="0"/>
              <a:cs typeface="Times New Roman" panose="02020603050405020304" pitchFamily="18" charset="0"/>
            </a:endParaRPr>
          </a:p>
        </p:txBody>
      </p:sp>
      <p:pic>
        <p:nvPicPr>
          <p:cNvPr id="27" name="Image 0" descr="preencoded.png">
            <a:extLst>
              <a:ext uri="{FF2B5EF4-FFF2-40B4-BE49-F238E27FC236}">
                <a16:creationId xmlns:a16="http://schemas.microsoft.com/office/drawing/2014/main" id="{0424F755-E572-45D1-984E-978CC1E3AEE8}"/>
              </a:ext>
            </a:extLst>
          </p:cNvPr>
          <p:cNvPicPr>
            <a:picLocks noChangeAspect="1"/>
          </p:cNvPicPr>
          <p:nvPr/>
        </p:nvPicPr>
        <p:blipFill>
          <a:blip r:embed="rId2"/>
          <a:stretch>
            <a:fillRect/>
          </a:stretch>
        </p:blipFill>
        <p:spPr>
          <a:xfrm>
            <a:off x="8224837" y="2007037"/>
            <a:ext cx="5688806" cy="2974062"/>
          </a:xfrm>
          <a:prstGeom prst="rect">
            <a:avLst/>
          </a:prstGeom>
        </p:spPr>
      </p:pic>
      <p:sp>
        <p:nvSpPr>
          <p:cNvPr id="28" name="Shape 25">
            <a:extLst>
              <a:ext uri="{FF2B5EF4-FFF2-40B4-BE49-F238E27FC236}">
                <a16:creationId xmlns:a16="http://schemas.microsoft.com/office/drawing/2014/main" id="{532839DE-D0F6-49A3-AE7B-4AFAB40DD5A2}"/>
              </a:ext>
            </a:extLst>
          </p:cNvPr>
          <p:cNvSpPr/>
          <p:nvPr/>
        </p:nvSpPr>
        <p:spPr>
          <a:xfrm>
            <a:off x="8601908" y="5011579"/>
            <a:ext cx="180975" cy="180975"/>
          </a:xfrm>
          <a:prstGeom prst="roundRect">
            <a:avLst>
              <a:gd name="adj" fmla="val 10105"/>
            </a:avLst>
          </a:prstGeom>
          <a:solidFill>
            <a:srgbClr val="7A2910"/>
          </a:solidFill>
          <a:ln/>
        </p:spPr>
      </p:sp>
      <p:sp>
        <p:nvSpPr>
          <p:cNvPr id="29" name="Text 26">
            <a:extLst>
              <a:ext uri="{FF2B5EF4-FFF2-40B4-BE49-F238E27FC236}">
                <a16:creationId xmlns:a16="http://schemas.microsoft.com/office/drawing/2014/main" id="{A57AF011-8A7A-48B9-98BA-FC05B050E44C}"/>
              </a:ext>
            </a:extLst>
          </p:cNvPr>
          <p:cNvSpPr/>
          <p:nvPr/>
        </p:nvSpPr>
        <p:spPr>
          <a:xfrm>
            <a:off x="8843843" y="5011579"/>
            <a:ext cx="688896" cy="181094"/>
          </a:xfrm>
          <a:prstGeom prst="rect">
            <a:avLst/>
          </a:prstGeom>
          <a:noFill/>
          <a:ln/>
        </p:spPr>
        <p:txBody>
          <a:bodyPr wrap="none" lIns="0" tIns="0" rIns="0" bIns="0" rtlCol="0" anchor="t"/>
          <a:lstStyle/>
          <a:p>
            <a:pPr marL="0" indent="0" algn="l">
              <a:buNone/>
            </a:pPr>
            <a:r>
              <a:rPr lang="en-US" sz="2000" dirty="0">
                <a:latin typeface="Times New Roman" panose="02020603050405020304" pitchFamily="18" charset="0"/>
                <a:ea typeface="Quattrocento" pitchFamily="34" charset="-122"/>
                <a:cs typeface="Times New Roman" panose="02020603050405020304" pitchFamily="18" charset="0"/>
              </a:rPr>
              <a:t>Medium</a:t>
            </a:r>
            <a:endParaRPr lang="en-US" sz="2000" dirty="0">
              <a:latin typeface="Times New Roman" panose="02020603050405020304" pitchFamily="18" charset="0"/>
              <a:cs typeface="Times New Roman" panose="02020603050405020304" pitchFamily="18" charset="0"/>
            </a:endParaRPr>
          </a:p>
        </p:txBody>
      </p:sp>
      <p:sp>
        <p:nvSpPr>
          <p:cNvPr id="30" name="Shape 27">
            <a:extLst>
              <a:ext uri="{FF2B5EF4-FFF2-40B4-BE49-F238E27FC236}">
                <a16:creationId xmlns:a16="http://schemas.microsoft.com/office/drawing/2014/main" id="{EFFD4546-3580-4B9C-B4D2-D2F655731370}"/>
              </a:ext>
            </a:extLst>
          </p:cNvPr>
          <p:cNvSpPr/>
          <p:nvPr/>
        </p:nvSpPr>
        <p:spPr>
          <a:xfrm>
            <a:off x="9996249" y="5011579"/>
            <a:ext cx="180975" cy="180975"/>
          </a:xfrm>
          <a:prstGeom prst="roundRect">
            <a:avLst>
              <a:gd name="adj" fmla="val 10105"/>
            </a:avLst>
          </a:prstGeom>
          <a:solidFill>
            <a:srgbClr val="C74319"/>
          </a:solidFill>
          <a:ln/>
        </p:spPr>
      </p:sp>
      <p:sp>
        <p:nvSpPr>
          <p:cNvPr id="31" name="Text 28">
            <a:extLst>
              <a:ext uri="{FF2B5EF4-FFF2-40B4-BE49-F238E27FC236}">
                <a16:creationId xmlns:a16="http://schemas.microsoft.com/office/drawing/2014/main" id="{7EC06DCA-0E21-4D3F-97C9-CC1683D3FB63}"/>
              </a:ext>
            </a:extLst>
          </p:cNvPr>
          <p:cNvSpPr/>
          <p:nvPr/>
        </p:nvSpPr>
        <p:spPr>
          <a:xfrm>
            <a:off x="10238184" y="5011579"/>
            <a:ext cx="443627" cy="181094"/>
          </a:xfrm>
          <a:prstGeom prst="rect">
            <a:avLst/>
          </a:prstGeom>
          <a:noFill/>
          <a:ln/>
        </p:spPr>
        <p:txBody>
          <a:bodyPr wrap="none" lIns="0" tIns="0" rIns="0" bIns="0" rtlCol="0" anchor="t"/>
          <a:lstStyle/>
          <a:p>
            <a:pPr marL="0" indent="0" algn="l">
              <a:buNone/>
            </a:pPr>
            <a:r>
              <a:rPr lang="en-US" sz="2000" dirty="0">
                <a:latin typeface="Times New Roman" panose="02020603050405020304" pitchFamily="18" charset="0"/>
                <a:ea typeface="Quattrocento" pitchFamily="34" charset="-122"/>
                <a:cs typeface="Times New Roman" panose="02020603050405020304" pitchFamily="18" charset="0"/>
              </a:rPr>
              <a:t>Large</a:t>
            </a:r>
            <a:endParaRPr lang="en-US" sz="2000" dirty="0">
              <a:latin typeface="Times New Roman" panose="02020603050405020304" pitchFamily="18" charset="0"/>
              <a:cs typeface="Times New Roman" panose="02020603050405020304" pitchFamily="18" charset="0"/>
            </a:endParaRPr>
          </a:p>
        </p:txBody>
      </p:sp>
      <p:sp>
        <p:nvSpPr>
          <p:cNvPr id="32" name="Shape 29">
            <a:extLst>
              <a:ext uri="{FF2B5EF4-FFF2-40B4-BE49-F238E27FC236}">
                <a16:creationId xmlns:a16="http://schemas.microsoft.com/office/drawing/2014/main" id="{33ABE18B-8244-41A6-BCB1-BF33608F24D8}"/>
              </a:ext>
            </a:extLst>
          </p:cNvPr>
          <p:cNvSpPr/>
          <p:nvPr/>
        </p:nvSpPr>
        <p:spPr>
          <a:xfrm>
            <a:off x="11451193" y="5011579"/>
            <a:ext cx="180975" cy="180975"/>
          </a:xfrm>
          <a:prstGeom prst="roundRect">
            <a:avLst>
              <a:gd name="adj" fmla="val 10105"/>
            </a:avLst>
          </a:prstGeom>
          <a:solidFill>
            <a:srgbClr val="E8734F"/>
          </a:solidFill>
          <a:ln/>
        </p:spPr>
      </p:sp>
      <p:sp>
        <p:nvSpPr>
          <p:cNvPr id="33" name="Text 30">
            <a:extLst>
              <a:ext uri="{FF2B5EF4-FFF2-40B4-BE49-F238E27FC236}">
                <a16:creationId xmlns:a16="http://schemas.microsoft.com/office/drawing/2014/main" id="{CD74EDFA-3F16-4295-BDF6-9806FD22E009}"/>
              </a:ext>
            </a:extLst>
          </p:cNvPr>
          <p:cNvSpPr/>
          <p:nvPr/>
        </p:nvSpPr>
        <p:spPr>
          <a:xfrm>
            <a:off x="11693128" y="5011579"/>
            <a:ext cx="454462" cy="181094"/>
          </a:xfrm>
          <a:prstGeom prst="rect">
            <a:avLst/>
          </a:prstGeom>
          <a:noFill/>
          <a:ln/>
        </p:spPr>
        <p:txBody>
          <a:bodyPr wrap="none" lIns="0" tIns="0" rIns="0" bIns="0" rtlCol="0" anchor="t"/>
          <a:lstStyle/>
          <a:p>
            <a:pPr marL="0" indent="0" algn="l">
              <a:buNone/>
            </a:pPr>
            <a:r>
              <a:rPr lang="en-US" sz="2000" dirty="0">
                <a:latin typeface="Times New Roman" panose="02020603050405020304" pitchFamily="18" charset="0"/>
                <a:ea typeface="Quattrocento" pitchFamily="34" charset="-122"/>
                <a:cs typeface="Times New Roman" panose="02020603050405020304" pitchFamily="18" charset="0"/>
              </a:rPr>
              <a:t>Small</a:t>
            </a:r>
            <a:endParaRPr lang="en-US" sz="2000" dirty="0">
              <a:latin typeface="Times New Roman" panose="02020603050405020304" pitchFamily="18" charset="0"/>
              <a:cs typeface="Times New Roman" panose="02020603050405020304" pitchFamily="18" charset="0"/>
            </a:endParaRPr>
          </a:p>
        </p:txBody>
      </p:sp>
      <p:sp>
        <p:nvSpPr>
          <p:cNvPr id="34" name="Shape 31">
            <a:extLst>
              <a:ext uri="{FF2B5EF4-FFF2-40B4-BE49-F238E27FC236}">
                <a16:creationId xmlns:a16="http://schemas.microsoft.com/office/drawing/2014/main" id="{5B9F0126-7D0B-43A5-8254-B164477C6C9C}"/>
              </a:ext>
            </a:extLst>
          </p:cNvPr>
          <p:cNvSpPr/>
          <p:nvPr/>
        </p:nvSpPr>
        <p:spPr>
          <a:xfrm>
            <a:off x="12605742" y="5011579"/>
            <a:ext cx="180975" cy="180975"/>
          </a:xfrm>
          <a:prstGeom prst="roundRect">
            <a:avLst>
              <a:gd name="adj" fmla="val 10105"/>
            </a:avLst>
          </a:prstGeom>
          <a:solidFill>
            <a:srgbClr val="F2B09C"/>
          </a:solidFill>
          <a:ln/>
        </p:spPr>
      </p:sp>
      <p:sp>
        <p:nvSpPr>
          <p:cNvPr id="35" name="Text 32">
            <a:extLst>
              <a:ext uri="{FF2B5EF4-FFF2-40B4-BE49-F238E27FC236}">
                <a16:creationId xmlns:a16="http://schemas.microsoft.com/office/drawing/2014/main" id="{980CBF14-45ED-498A-8A6F-F29DD60CB6C6}"/>
              </a:ext>
            </a:extLst>
          </p:cNvPr>
          <p:cNvSpPr/>
          <p:nvPr/>
        </p:nvSpPr>
        <p:spPr>
          <a:xfrm>
            <a:off x="12847677" y="5011579"/>
            <a:ext cx="213241" cy="181094"/>
          </a:xfrm>
          <a:prstGeom prst="rect">
            <a:avLst/>
          </a:prstGeom>
          <a:noFill/>
          <a:ln/>
        </p:spPr>
        <p:txBody>
          <a:bodyPr wrap="none" lIns="0" tIns="0" rIns="0" bIns="0" rtlCol="0" anchor="t"/>
          <a:lstStyle/>
          <a:p>
            <a:pPr marL="0" indent="0" algn="l">
              <a:buNone/>
            </a:pPr>
            <a:r>
              <a:rPr lang="en-US" sz="2000" dirty="0">
                <a:latin typeface="Times New Roman" panose="02020603050405020304" pitchFamily="18" charset="0"/>
                <a:ea typeface="Quattrocento" pitchFamily="34" charset="-122"/>
                <a:cs typeface="Times New Roman" panose="02020603050405020304" pitchFamily="18" charset="0"/>
              </a:rPr>
              <a:t>XL</a:t>
            </a:r>
            <a:endParaRPr lang="en-US" sz="2000" dirty="0">
              <a:latin typeface="Times New Roman" panose="02020603050405020304" pitchFamily="18" charset="0"/>
              <a:cs typeface="Times New Roman" panose="02020603050405020304" pitchFamily="18" charset="0"/>
            </a:endParaRPr>
          </a:p>
        </p:txBody>
      </p:sp>
      <p:sp>
        <p:nvSpPr>
          <p:cNvPr id="36" name="Text 33">
            <a:extLst>
              <a:ext uri="{FF2B5EF4-FFF2-40B4-BE49-F238E27FC236}">
                <a16:creationId xmlns:a16="http://schemas.microsoft.com/office/drawing/2014/main" id="{2B51D45F-3BD6-4532-9D8F-C54292E17A28}"/>
              </a:ext>
            </a:extLst>
          </p:cNvPr>
          <p:cNvSpPr/>
          <p:nvPr/>
        </p:nvSpPr>
        <p:spPr>
          <a:xfrm>
            <a:off x="8843843" y="5396389"/>
            <a:ext cx="5069800" cy="579358"/>
          </a:xfrm>
          <a:prstGeom prst="rect">
            <a:avLst/>
          </a:prstGeom>
          <a:noFill/>
          <a:ln/>
        </p:spPr>
        <p:txBody>
          <a:bodyPr wrap="square" lIns="0" tIns="0" rIns="0" bIns="0" rtlCol="0" anchor="t"/>
          <a:lstStyle/>
          <a:p>
            <a:pPr marL="0" indent="0" algn="l">
              <a:buNone/>
            </a:pPr>
            <a:r>
              <a:rPr lang="en-US" sz="2000" dirty="0">
                <a:latin typeface="Times New Roman" panose="02020603050405020304" pitchFamily="18" charset="0"/>
                <a:ea typeface="Quattrocento" pitchFamily="34" charset="-122"/>
                <a:cs typeface="Times New Roman" panose="02020603050405020304" pitchFamily="18" charset="0"/>
              </a:rPr>
              <a:t>Medium is most preferred (45%), followed by Large (27%). Inventory planning should prioritize M and L stock.</a:t>
            </a:r>
            <a:endParaRPr lang="en-US" sz="2000" dirty="0">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93E41A82-FBC4-4FF6-912A-26FEF0EBD0E0}"/>
              </a:ext>
            </a:extLst>
          </p:cNvPr>
          <p:cNvSpPr/>
          <p:nvPr/>
        </p:nvSpPr>
        <p:spPr>
          <a:xfrm>
            <a:off x="11632168" y="6919341"/>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51355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909162" y="620652"/>
            <a:ext cx="7556421" cy="827682"/>
          </a:xfrm>
          <a:prstGeom prst="rect">
            <a:avLst/>
          </a:prstGeom>
          <a:noFill/>
          <a:ln/>
        </p:spPr>
        <p:txBody>
          <a:bodyPr wrap="square" lIns="0" tIns="0" rIns="0" bIns="0" rtlCol="0" anchor="t"/>
          <a:lstStyle/>
          <a:p>
            <a:pPr marL="0" indent="0" algn="l">
              <a:lnSpc>
                <a:spcPts val="2400"/>
              </a:lnSpc>
              <a:buNone/>
            </a:pPr>
            <a:r>
              <a:rPr lang="en-US" sz="6000" b="1" dirty="0">
                <a:solidFill>
                  <a:schemeClr val="accent4">
                    <a:lumMod val="50000"/>
                  </a:schemeClr>
                </a:solidFill>
                <a:latin typeface="Times New Roman" panose="02020603050405020304" pitchFamily="18" charset="0"/>
                <a:ea typeface="Quattrocento" pitchFamily="34" charset="-122"/>
                <a:cs typeface="Times New Roman" panose="02020603050405020304" pitchFamily="18" charset="0"/>
              </a:rPr>
              <a:t>Shipping Behavior</a:t>
            </a:r>
            <a:endParaRPr lang="en-US" sz="6000" b="1"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7" name="Text 6">
            <a:extLst>
              <a:ext uri="{FF2B5EF4-FFF2-40B4-BE49-F238E27FC236}">
                <a16:creationId xmlns:a16="http://schemas.microsoft.com/office/drawing/2014/main" id="{12089611-3F71-4A74-B3A7-71CE9966A90B}"/>
              </a:ext>
            </a:extLst>
          </p:cNvPr>
          <p:cNvSpPr/>
          <p:nvPr/>
        </p:nvSpPr>
        <p:spPr>
          <a:xfrm>
            <a:off x="1197906" y="4863664"/>
            <a:ext cx="2464118" cy="308015"/>
          </a:xfrm>
          <a:prstGeom prst="rect">
            <a:avLst/>
          </a:prstGeom>
          <a:noFill/>
          <a:ln/>
        </p:spPr>
        <p:txBody>
          <a:bodyPr wrap="none" lIns="0" tIns="0" rIns="0" bIns="0" rtlCol="0" anchor="t"/>
          <a:lstStyle/>
          <a:p>
            <a:pPr marL="0" indent="0" algn="l">
              <a:lnSpc>
                <a:spcPts val="2400"/>
              </a:lnSpc>
              <a:buNone/>
            </a:pPr>
            <a:endParaRPr lang="en-US" sz="19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8" name="Text 7">
            <a:extLst>
              <a:ext uri="{FF2B5EF4-FFF2-40B4-BE49-F238E27FC236}">
                <a16:creationId xmlns:a16="http://schemas.microsoft.com/office/drawing/2014/main" id="{763F6D26-EA8C-4524-801C-DD37AAEFD5F0}"/>
              </a:ext>
            </a:extLst>
          </p:cNvPr>
          <p:cNvSpPr/>
          <p:nvPr/>
        </p:nvSpPr>
        <p:spPr>
          <a:xfrm>
            <a:off x="1151607" y="2820957"/>
            <a:ext cx="5561409" cy="670084"/>
          </a:xfrm>
          <a:prstGeom prst="rect">
            <a:avLst/>
          </a:prstGeom>
          <a:noFill/>
          <a:ln/>
        </p:spPr>
        <p:txBody>
          <a:bodyPr wrap="square" lIns="0" tIns="0" rIns="0" bIns="0" rtlCol="0" anchor="t"/>
          <a:lstStyle/>
          <a:p>
            <a:pPr marL="0" indent="0" algn="l">
              <a:buNone/>
            </a:pPr>
            <a:r>
              <a:rPr lang="en-US" sz="2400" b="1" dirty="0">
                <a:solidFill>
                  <a:schemeClr val="accent4">
                    <a:lumMod val="50000"/>
                  </a:schemeClr>
                </a:solidFill>
                <a:latin typeface="Times New Roman" panose="02020603050405020304" pitchFamily="18" charset="0"/>
                <a:ea typeface="Quattrocento" pitchFamily="34" charset="-122"/>
                <a:cs typeface="Times New Roman" panose="02020603050405020304" pitchFamily="18" charset="0"/>
              </a:rPr>
              <a:t>Most preferred:</a:t>
            </a:r>
            <a:r>
              <a:rPr lang="en-US" sz="2400" dirty="0">
                <a:solidFill>
                  <a:schemeClr val="accent4">
                    <a:lumMod val="50000"/>
                  </a:schemeClr>
                </a:solidFill>
                <a:latin typeface="Times New Roman" panose="02020603050405020304" pitchFamily="18" charset="0"/>
                <a:ea typeface="Quattrocento" pitchFamily="34" charset="-122"/>
                <a:cs typeface="Times New Roman" panose="02020603050405020304" pitchFamily="18" charset="0"/>
              </a:rPr>
              <a:t> Free Shipping leads across all age groups, especially Adults and Young Adults. Standard Shipping ranks second.</a:t>
            </a:r>
            <a:endParaRPr lang="en-US" sz="24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9" name="Text 8">
            <a:extLst>
              <a:ext uri="{FF2B5EF4-FFF2-40B4-BE49-F238E27FC236}">
                <a16:creationId xmlns:a16="http://schemas.microsoft.com/office/drawing/2014/main" id="{E9D5970D-0A8B-4756-9918-AD0DA01B0D04}"/>
              </a:ext>
            </a:extLst>
          </p:cNvPr>
          <p:cNvSpPr/>
          <p:nvPr/>
        </p:nvSpPr>
        <p:spPr>
          <a:xfrm>
            <a:off x="6631355" y="6195752"/>
            <a:ext cx="5301205" cy="1594089"/>
          </a:xfrm>
          <a:prstGeom prst="rect">
            <a:avLst/>
          </a:prstGeom>
          <a:noFill/>
          <a:ln/>
        </p:spPr>
        <p:txBody>
          <a:bodyPr wrap="square" lIns="0" tIns="0" rIns="0" bIns="0" rtlCol="0" anchor="t"/>
          <a:lstStyle/>
          <a:p>
            <a:pPr marL="0" indent="0" algn="l">
              <a:buNone/>
            </a:pPr>
            <a:r>
              <a:rPr lang="en-US" sz="2400" dirty="0">
                <a:solidFill>
                  <a:schemeClr val="accent4">
                    <a:lumMod val="50000"/>
                  </a:schemeClr>
                </a:solidFill>
                <a:latin typeface="Times New Roman" panose="02020603050405020304" pitchFamily="18" charset="0"/>
                <a:ea typeface="Quattrocento" pitchFamily="34" charset="-122"/>
                <a:cs typeface="Times New Roman" panose="02020603050405020304" pitchFamily="18" charset="0"/>
              </a:rPr>
              <a:t>2-Day and Express Shipping see lower usage, showing customers value savings over speed. Store Pickup and Next Day Air are least popular.</a:t>
            </a:r>
            <a:endParaRPr lang="en-US" sz="24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21" name="Text 2">
            <a:extLst>
              <a:ext uri="{FF2B5EF4-FFF2-40B4-BE49-F238E27FC236}">
                <a16:creationId xmlns:a16="http://schemas.microsoft.com/office/drawing/2014/main" id="{4B461250-5486-4236-9D5D-F0CD5A57FC52}"/>
              </a:ext>
            </a:extLst>
          </p:cNvPr>
          <p:cNvSpPr/>
          <p:nvPr/>
        </p:nvSpPr>
        <p:spPr>
          <a:xfrm>
            <a:off x="1197906" y="1357816"/>
            <a:ext cx="3501509" cy="1214695"/>
          </a:xfrm>
          <a:prstGeom prst="rect">
            <a:avLst/>
          </a:prstGeom>
          <a:noFill/>
          <a:ln/>
        </p:spPr>
        <p:txBody>
          <a:bodyPr wrap="none" lIns="0" tIns="0" rIns="0" bIns="0" rtlCol="0" anchor="t"/>
          <a:lstStyle/>
          <a:p>
            <a:pPr marL="0" indent="0" algn="l">
              <a:lnSpc>
                <a:spcPts val="11150"/>
              </a:lnSpc>
              <a:buNone/>
            </a:pPr>
            <a:r>
              <a:rPr lang="en-US" sz="5400" b="1" dirty="0">
                <a:solidFill>
                  <a:schemeClr val="accent4">
                    <a:lumMod val="50000"/>
                  </a:schemeClr>
                </a:solidFill>
                <a:latin typeface="Times New Roman" panose="02020603050405020304" pitchFamily="18" charset="0"/>
                <a:ea typeface="Quattrocento" pitchFamily="34" charset="-122"/>
                <a:cs typeface="Times New Roman" panose="02020603050405020304" pitchFamily="18" charset="0"/>
              </a:rPr>
              <a:t>Free Shipping</a:t>
            </a:r>
            <a:endParaRPr lang="en-US" sz="5400" b="1" dirty="0"/>
          </a:p>
        </p:txBody>
      </p:sp>
      <p:sp>
        <p:nvSpPr>
          <p:cNvPr id="24" name="Text 2">
            <a:extLst>
              <a:ext uri="{FF2B5EF4-FFF2-40B4-BE49-F238E27FC236}">
                <a16:creationId xmlns:a16="http://schemas.microsoft.com/office/drawing/2014/main" id="{A8D5637E-5D33-4C7C-917D-63F9F1B9A302}"/>
              </a:ext>
            </a:extLst>
          </p:cNvPr>
          <p:cNvSpPr/>
          <p:nvPr/>
        </p:nvSpPr>
        <p:spPr>
          <a:xfrm>
            <a:off x="6476625" y="4486015"/>
            <a:ext cx="3501509" cy="1214695"/>
          </a:xfrm>
          <a:prstGeom prst="rect">
            <a:avLst/>
          </a:prstGeom>
          <a:noFill/>
          <a:ln/>
        </p:spPr>
        <p:txBody>
          <a:bodyPr wrap="none" lIns="0" tIns="0" rIns="0" bIns="0" rtlCol="0" anchor="t"/>
          <a:lstStyle/>
          <a:p>
            <a:pPr marL="0" indent="0" algn="l">
              <a:buNone/>
            </a:pPr>
            <a:r>
              <a:rPr lang="en-US" sz="5400" b="1" dirty="0">
                <a:solidFill>
                  <a:schemeClr val="accent4">
                    <a:lumMod val="50000"/>
                  </a:schemeClr>
                </a:solidFill>
                <a:latin typeface="Times New Roman" panose="02020603050405020304" pitchFamily="18" charset="0"/>
                <a:ea typeface="Quattrocento" pitchFamily="34" charset="-122"/>
                <a:cs typeface="Times New Roman" panose="02020603050405020304" pitchFamily="18" charset="0"/>
              </a:rPr>
              <a:t>Store Pickup and </a:t>
            </a:r>
          </a:p>
          <a:p>
            <a:pPr marL="0" indent="0" algn="l">
              <a:buNone/>
            </a:pPr>
            <a:r>
              <a:rPr lang="en-US" sz="5400" b="1" dirty="0">
                <a:solidFill>
                  <a:schemeClr val="accent4">
                    <a:lumMod val="50000"/>
                  </a:schemeClr>
                </a:solidFill>
                <a:latin typeface="Times New Roman" panose="02020603050405020304" pitchFamily="18" charset="0"/>
                <a:ea typeface="Quattrocento" pitchFamily="34" charset="-122"/>
                <a:cs typeface="Times New Roman" panose="02020603050405020304" pitchFamily="18" charset="0"/>
              </a:rPr>
              <a:t>Next Day Air</a:t>
            </a:r>
            <a:endParaRPr lang="en-US" sz="5400" b="1" dirty="0"/>
          </a:p>
        </p:txBody>
      </p:sp>
      <p:sp>
        <p:nvSpPr>
          <p:cNvPr id="12" name="Rectangle 11">
            <a:extLst>
              <a:ext uri="{FF2B5EF4-FFF2-40B4-BE49-F238E27FC236}">
                <a16:creationId xmlns:a16="http://schemas.microsoft.com/office/drawing/2014/main" id="{5BCA6EB5-E3A1-4F2B-B136-989CAB04767B}"/>
              </a:ext>
            </a:extLst>
          </p:cNvPr>
          <p:cNvSpPr/>
          <p:nvPr/>
        </p:nvSpPr>
        <p:spPr>
          <a:xfrm>
            <a:off x="11690430" y="6902919"/>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75B585FD-3F8A-4ED3-B448-E86A0FA90971}"/>
              </a:ext>
            </a:extLst>
          </p:cNvPr>
          <p:cNvPicPr>
            <a:picLocks noChangeAspect="1"/>
          </p:cNvPicPr>
          <p:nvPr/>
        </p:nvPicPr>
        <p:blipFill>
          <a:blip r:embed="rId3"/>
          <a:stretch>
            <a:fillRect/>
          </a:stretch>
        </p:blipFill>
        <p:spPr>
          <a:xfrm>
            <a:off x="7268901" y="1514586"/>
            <a:ext cx="3889095" cy="2592730"/>
          </a:xfrm>
          <a:prstGeom prst="rect">
            <a:avLst/>
          </a:prstGeom>
        </p:spPr>
      </p:pic>
      <p:pic>
        <p:nvPicPr>
          <p:cNvPr id="7" name="Picture 6">
            <a:extLst>
              <a:ext uri="{FF2B5EF4-FFF2-40B4-BE49-F238E27FC236}">
                <a16:creationId xmlns:a16="http://schemas.microsoft.com/office/drawing/2014/main" id="{EAA54369-1E06-43E1-B387-0C82C1720374}"/>
              </a:ext>
            </a:extLst>
          </p:cNvPr>
          <p:cNvPicPr>
            <a:picLocks noChangeAspect="1"/>
          </p:cNvPicPr>
          <p:nvPr/>
        </p:nvPicPr>
        <p:blipFill>
          <a:blip r:embed="rId4"/>
          <a:stretch>
            <a:fillRect/>
          </a:stretch>
        </p:blipFill>
        <p:spPr>
          <a:xfrm>
            <a:off x="1368583" y="4705104"/>
            <a:ext cx="4441908" cy="29612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1720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Shipping Preferences Impact</a:t>
            </a:r>
            <a:endParaRPr lang="en-US" sz="4450" dirty="0"/>
          </a:p>
        </p:txBody>
      </p:sp>
      <p:sp>
        <p:nvSpPr>
          <p:cNvPr id="4" name="Text 1"/>
          <p:cNvSpPr/>
          <p:nvPr/>
        </p:nvSpPr>
        <p:spPr>
          <a:xfrm>
            <a:off x="793790" y="34017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Express Shipping</a:t>
            </a:r>
            <a:endParaRPr lang="en-US" sz="2200" dirty="0"/>
          </a:p>
        </p:txBody>
      </p:sp>
      <p:sp>
        <p:nvSpPr>
          <p:cNvPr id="5" name="Text 2"/>
          <p:cNvSpPr/>
          <p:nvPr/>
        </p:nvSpPr>
        <p:spPr>
          <a:xfrm>
            <a:off x="793790" y="3982879"/>
            <a:ext cx="3501509" cy="1417677"/>
          </a:xfrm>
          <a:prstGeom prst="rect">
            <a:avLst/>
          </a:prstGeom>
          <a:noFill/>
          <a:ln/>
        </p:spPr>
        <p:txBody>
          <a:bodyPr wrap="none" lIns="0" tIns="0" rIns="0" bIns="0" rtlCol="0" anchor="t"/>
          <a:lstStyle/>
          <a:p>
            <a:pPr marL="0" indent="0" algn="l">
              <a:lnSpc>
                <a:spcPts val="11150"/>
              </a:lnSpc>
              <a:buNone/>
            </a:pPr>
            <a:r>
              <a:rPr lang="en-US" sz="8900" dirty="0">
                <a:solidFill>
                  <a:srgbClr val="5C4E3D"/>
                </a:solidFill>
                <a:latin typeface="Libre Baskerville" pitchFamily="34" charset="0"/>
                <a:ea typeface="Libre Baskerville" pitchFamily="34" charset="-122"/>
                <a:cs typeface="Libre Baskerville" pitchFamily="34" charset="-120"/>
              </a:rPr>
              <a:t>$65</a:t>
            </a:r>
            <a:endParaRPr lang="en-US" sz="8900" dirty="0"/>
          </a:p>
        </p:txBody>
      </p:sp>
      <p:sp>
        <p:nvSpPr>
          <p:cNvPr id="6" name="Text 3"/>
          <p:cNvSpPr/>
          <p:nvPr/>
        </p:nvSpPr>
        <p:spPr>
          <a:xfrm>
            <a:off x="793790" y="5627370"/>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Average purchase amount</a:t>
            </a:r>
            <a:endParaRPr lang="en-US" sz="1750" dirty="0"/>
          </a:p>
        </p:txBody>
      </p:sp>
      <p:sp>
        <p:nvSpPr>
          <p:cNvPr id="7" name="Text 4"/>
          <p:cNvSpPr/>
          <p:nvPr/>
        </p:nvSpPr>
        <p:spPr>
          <a:xfrm>
            <a:off x="4856321" y="34017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Standard Shipping</a:t>
            </a:r>
            <a:endParaRPr lang="en-US" sz="2200" dirty="0"/>
          </a:p>
        </p:txBody>
      </p:sp>
      <p:sp>
        <p:nvSpPr>
          <p:cNvPr id="8" name="Text 5"/>
          <p:cNvSpPr/>
          <p:nvPr/>
        </p:nvSpPr>
        <p:spPr>
          <a:xfrm>
            <a:off x="4856321" y="3982879"/>
            <a:ext cx="3501509" cy="1417677"/>
          </a:xfrm>
          <a:prstGeom prst="rect">
            <a:avLst/>
          </a:prstGeom>
          <a:noFill/>
          <a:ln/>
        </p:spPr>
        <p:txBody>
          <a:bodyPr wrap="none" lIns="0" tIns="0" rIns="0" bIns="0" rtlCol="0" anchor="t"/>
          <a:lstStyle/>
          <a:p>
            <a:pPr marL="0" indent="0" algn="l">
              <a:lnSpc>
                <a:spcPts val="11150"/>
              </a:lnSpc>
              <a:buNone/>
            </a:pPr>
            <a:r>
              <a:rPr lang="en-US" sz="8900" dirty="0">
                <a:solidFill>
                  <a:srgbClr val="5C4E3D"/>
                </a:solidFill>
                <a:latin typeface="Libre Baskerville" pitchFamily="34" charset="0"/>
                <a:ea typeface="Libre Baskerville" pitchFamily="34" charset="-122"/>
                <a:cs typeface="Libre Baskerville" pitchFamily="34" charset="-120"/>
              </a:rPr>
              <a:t>$58</a:t>
            </a:r>
            <a:endParaRPr lang="en-US" sz="8900" dirty="0"/>
          </a:p>
        </p:txBody>
      </p:sp>
      <p:sp>
        <p:nvSpPr>
          <p:cNvPr id="9" name="Text 6"/>
          <p:cNvSpPr/>
          <p:nvPr/>
        </p:nvSpPr>
        <p:spPr>
          <a:xfrm>
            <a:off x="4856321" y="5627370"/>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Average purchase amount</a:t>
            </a:r>
            <a:endParaRPr lang="en-US" sz="1750" dirty="0"/>
          </a:p>
        </p:txBody>
      </p:sp>
      <p:sp>
        <p:nvSpPr>
          <p:cNvPr id="10" name="Text 7"/>
          <p:cNvSpPr/>
          <p:nvPr/>
        </p:nvSpPr>
        <p:spPr>
          <a:xfrm>
            <a:off x="793790" y="644949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Express shipping customers spend 12% more per transaction</a:t>
            </a:r>
            <a:endParaRPr lang="en-US" sz="1750" dirty="0"/>
          </a:p>
        </p:txBody>
      </p:sp>
    </p:spTree>
    <p:extLst>
      <p:ext uri="{BB962C8B-B14F-4D97-AF65-F5344CB8AC3E}">
        <p14:creationId xmlns:p14="http://schemas.microsoft.com/office/powerpoint/2010/main" val="138904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07413"/>
            <a:ext cx="7080409"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Customer Segmentation</a:t>
            </a:r>
            <a:endParaRPr lang="en-US" sz="4450" dirty="0"/>
          </a:p>
        </p:txBody>
      </p:sp>
      <p:pic>
        <p:nvPicPr>
          <p:cNvPr id="3" name="Image 0" descr="preencoded.png"/>
          <p:cNvPicPr>
            <a:picLocks noChangeAspect="1"/>
          </p:cNvPicPr>
          <p:nvPr/>
        </p:nvPicPr>
        <p:blipFill>
          <a:blip r:embed="rId3"/>
          <a:stretch>
            <a:fillRect/>
          </a:stretch>
        </p:blipFill>
        <p:spPr>
          <a:xfrm>
            <a:off x="2978348" y="2369820"/>
            <a:ext cx="2152055" cy="1306949"/>
          </a:xfrm>
          <a:prstGeom prst="rect">
            <a:avLst/>
          </a:prstGeom>
        </p:spPr>
      </p:pic>
      <p:sp>
        <p:nvSpPr>
          <p:cNvPr id="4" name="Text 1"/>
          <p:cNvSpPr/>
          <p:nvPr/>
        </p:nvSpPr>
        <p:spPr>
          <a:xfrm>
            <a:off x="3894892" y="2985849"/>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454240"/>
                </a:solidFill>
                <a:latin typeface="Libre Baskerville" pitchFamily="34" charset="0"/>
                <a:ea typeface="Libre Baskerville" pitchFamily="34" charset="-122"/>
                <a:cs typeface="Libre Baskerville" pitchFamily="34" charset="-120"/>
              </a:rPr>
              <a:t>1</a:t>
            </a:r>
            <a:endParaRPr lang="en-US" sz="2500" dirty="0"/>
          </a:p>
        </p:txBody>
      </p:sp>
      <p:sp>
        <p:nvSpPr>
          <p:cNvPr id="5" name="Text 2"/>
          <p:cNvSpPr/>
          <p:nvPr/>
        </p:nvSpPr>
        <p:spPr>
          <a:xfrm>
            <a:off x="5357217" y="25966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Loyal</a:t>
            </a:r>
            <a:endParaRPr lang="en-US" sz="2200" dirty="0"/>
          </a:p>
        </p:txBody>
      </p:sp>
      <p:sp>
        <p:nvSpPr>
          <p:cNvPr id="6" name="Text 3"/>
          <p:cNvSpPr/>
          <p:nvPr/>
        </p:nvSpPr>
        <p:spPr>
          <a:xfrm>
            <a:off x="5357217" y="3087053"/>
            <a:ext cx="2880003"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15% - High value customers</a:t>
            </a:r>
            <a:endParaRPr lang="en-US" sz="1750" dirty="0"/>
          </a:p>
        </p:txBody>
      </p:sp>
      <p:sp>
        <p:nvSpPr>
          <p:cNvPr id="7" name="Shape 4"/>
          <p:cNvSpPr/>
          <p:nvPr/>
        </p:nvSpPr>
        <p:spPr>
          <a:xfrm>
            <a:off x="5187077" y="3689866"/>
            <a:ext cx="8592860" cy="15240"/>
          </a:xfrm>
          <a:prstGeom prst="roundRect">
            <a:avLst>
              <a:gd name="adj" fmla="val 625116"/>
            </a:avLst>
          </a:prstGeom>
          <a:solidFill>
            <a:srgbClr val="DDD3BA"/>
          </a:solidFill>
          <a:ln/>
        </p:spPr>
      </p:sp>
      <p:pic>
        <p:nvPicPr>
          <p:cNvPr id="8" name="Image 1" descr="preencoded.png"/>
          <p:cNvPicPr>
            <a:picLocks noChangeAspect="1"/>
          </p:cNvPicPr>
          <p:nvPr/>
        </p:nvPicPr>
        <p:blipFill>
          <a:blip r:embed="rId4"/>
          <a:stretch>
            <a:fillRect/>
          </a:stretch>
        </p:blipFill>
        <p:spPr>
          <a:xfrm>
            <a:off x="1902381" y="3733443"/>
            <a:ext cx="4304109" cy="1306949"/>
          </a:xfrm>
          <a:prstGeom prst="rect">
            <a:avLst/>
          </a:prstGeom>
        </p:spPr>
      </p:pic>
      <p:sp>
        <p:nvSpPr>
          <p:cNvPr id="9" name="Text 5"/>
          <p:cNvSpPr/>
          <p:nvPr/>
        </p:nvSpPr>
        <p:spPr>
          <a:xfrm>
            <a:off x="3894892" y="4187547"/>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454240"/>
                </a:solidFill>
                <a:latin typeface="Libre Baskerville" pitchFamily="34" charset="0"/>
                <a:ea typeface="Libre Baskerville" pitchFamily="34" charset="-122"/>
                <a:cs typeface="Libre Baskerville" pitchFamily="34" charset="-120"/>
              </a:rPr>
              <a:t>2</a:t>
            </a:r>
            <a:endParaRPr lang="en-US" sz="2500" dirty="0"/>
          </a:p>
        </p:txBody>
      </p:sp>
      <p:sp>
        <p:nvSpPr>
          <p:cNvPr id="10" name="Text 6"/>
          <p:cNvSpPr/>
          <p:nvPr/>
        </p:nvSpPr>
        <p:spPr>
          <a:xfrm>
            <a:off x="6433304" y="3960257"/>
            <a:ext cx="2512933"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Returning</a:t>
            </a:r>
            <a:endParaRPr lang="en-US" sz="2200" dirty="0"/>
          </a:p>
        </p:txBody>
      </p:sp>
      <p:sp>
        <p:nvSpPr>
          <p:cNvPr id="11" name="Text 7"/>
          <p:cNvSpPr/>
          <p:nvPr/>
        </p:nvSpPr>
        <p:spPr>
          <a:xfrm>
            <a:off x="6433304" y="4450675"/>
            <a:ext cx="2512933"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35% - Regular shoppers</a:t>
            </a:r>
            <a:endParaRPr lang="en-US" sz="1750" dirty="0"/>
          </a:p>
        </p:txBody>
      </p:sp>
      <p:sp>
        <p:nvSpPr>
          <p:cNvPr id="12" name="Shape 8"/>
          <p:cNvSpPr/>
          <p:nvPr/>
        </p:nvSpPr>
        <p:spPr>
          <a:xfrm>
            <a:off x="6263164" y="5053489"/>
            <a:ext cx="7516773" cy="15240"/>
          </a:xfrm>
          <a:prstGeom prst="roundRect">
            <a:avLst>
              <a:gd name="adj" fmla="val 625116"/>
            </a:avLst>
          </a:prstGeom>
          <a:solidFill>
            <a:srgbClr val="DDD3BA"/>
          </a:solidFill>
          <a:ln/>
        </p:spPr>
      </p:sp>
      <p:pic>
        <p:nvPicPr>
          <p:cNvPr id="13" name="Image 2" descr="preencoded.png"/>
          <p:cNvPicPr>
            <a:picLocks noChangeAspect="1"/>
          </p:cNvPicPr>
          <p:nvPr/>
        </p:nvPicPr>
        <p:blipFill>
          <a:blip r:embed="rId5"/>
          <a:stretch>
            <a:fillRect/>
          </a:stretch>
        </p:blipFill>
        <p:spPr>
          <a:xfrm>
            <a:off x="826294" y="5097066"/>
            <a:ext cx="6456164" cy="1306949"/>
          </a:xfrm>
          <a:prstGeom prst="rect">
            <a:avLst/>
          </a:prstGeom>
        </p:spPr>
      </p:pic>
      <p:sp>
        <p:nvSpPr>
          <p:cNvPr id="14" name="Text 9"/>
          <p:cNvSpPr/>
          <p:nvPr/>
        </p:nvSpPr>
        <p:spPr>
          <a:xfrm>
            <a:off x="3894773" y="5551170"/>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454240"/>
                </a:solidFill>
                <a:latin typeface="Libre Baskerville" pitchFamily="34" charset="0"/>
                <a:ea typeface="Libre Baskerville" pitchFamily="34" charset="-122"/>
                <a:cs typeface="Libre Baskerville" pitchFamily="34" charset="-120"/>
              </a:rPr>
              <a:t>3</a:t>
            </a:r>
            <a:endParaRPr lang="en-US" sz="2500" dirty="0"/>
          </a:p>
        </p:txBody>
      </p:sp>
      <p:sp>
        <p:nvSpPr>
          <p:cNvPr id="15" name="Text 10"/>
          <p:cNvSpPr/>
          <p:nvPr/>
        </p:nvSpPr>
        <p:spPr>
          <a:xfrm>
            <a:off x="7509272" y="5323880"/>
            <a:ext cx="2542699"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New</a:t>
            </a:r>
            <a:endParaRPr lang="en-US" sz="2200" dirty="0"/>
          </a:p>
        </p:txBody>
      </p:sp>
      <p:sp>
        <p:nvSpPr>
          <p:cNvPr id="16" name="Text 11"/>
          <p:cNvSpPr/>
          <p:nvPr/>
        </p:nvSpPr>
        <p:spPr>
          <a:xfrm>
            <a:off x="7509272" y="5814298"/>
            <a:ext cx="2542699"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50% - First-time buyers</a:t>
            </a:r>
            <a:endParaRPr lang="en-US" sz="1750" dirty="0"/>
          </a:p>
        </p:txBody>
      </p:sp>
      <p:sp>
        <p:nvSpPr>
          <p:cNvPr id="17" name="Text 12"/>
          <p:cNvSpPr/>
          <p:nvPr/>
        </p:nvSpPr>
        <p:spPr>
          <a:xfrm>
            <a:off x="793790" y="665916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Focus on converting New to Returning, Returning to Loyal</a:t>
            </a:r>
            <a:endParaRPr lang="en-US" sz="1750" dirty="0"/>
          </a:p>
        </p:txBody>
      </p:sp>
      <p:sp>
        <p:nvSpPr>
          <p:cNvPr id="18" name="Rectangle 17">
            <a:extLst>
              <a:ext uri="{FF2B5EF4-FFF2-40B4-BE49-F238E27FC236}">
                <a16:creationId xmlns:a16="http://schemas.microsoft.com/office/drawing/2014/main" id="{87EFA86F-AC2E-42EC-9A60-945C716738DC}"/>
              </a:ext>
            </a:extLst>
          </p:cNvPr>
          <p:cNvSpPr/>
          <p:nvPr/>
        </p:nvSpPr>
        <p:spPr>
          <a:xfrm>
            <a:off x="11690430" y="6991108"/>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6C64211-D796-44A0-B472-859A48AC5C20}"/>
              </a:ext>
            </a:extLst>
          </p:cNvPr>
          <p:cNvSpPr/>
          <p:nvPr/>
        </p:nvSpPr>
        <p:spPr>
          <a:xfrm>
            <a:off x="11690430" y="7014258"/>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0" y="0"/>
            <a:ext cx="5486400" cy="8232577"/>
          </a:xfrm>
          <a:prstGeom prst="rect">
            <a:avLst/>
          </a:prstGeom>
        </p:spPr>
      </p:pic>
      <p:sp>
        <p:nvSpPr>
          <p:cNvPr id="3" name="Text 0"/>
          <p:cNvSpPr/>
          <p:nvPr/>
        </p:nvSpPr>
        <p:spPr>
          <a:xfrm>
            <a:off x="6034683" y="430768"/>
            <a:ext cx="5660827" cy="489466"/>
          </a:xfrm>
          <a:prstGeom prst="rect">
            <a:avLst/>
          </a:prstGeom>
          <a:noFill/>
          <a:ln/>
        </p:spPr>
        <p:txBody>
          <a:bodyPr wrap="none" lIns="0" tIns="0" rIns="0" bIns="0" rtlCol="0" anchor="t"/>
          <a:lstStyle/>
          <a:p>
            <a:pPr marL="0" indent="0" algn="l">
              <a:lnSpc>
                <a:spcPts val="3850"/>
              </a:lnSpc>
              <a:buNone/>
            </a:pPr>
            <a:r>
              <a:rPr lang="en-US" sz="3050" dirty="0">
                <a:solidFill>
                  <a:srgbClr val="5C4E3D"/>
                </a:solidFill>
                <a:latin typeface="Libre Baskerville" pitchFamily="34" charset="0"/>
                <a:ea typeface="Libre Baskerville" pitchFamily="34" charset="-122"/>
                <a:cs typeface="Libre Baskerville" pitchFamily="34" charset="-120"/>
              </a:rPr>
              <a:t>Strategic Recommendations</a:t>
            </a:r>
            <a:endParaRPr lang="en-US" sz="3050" dirty="0"/>
          </a:p>
        </p:txBody>
      </p:sp>
      <p:sp>
        <p:nvSpPr>
          <p:cNvPr id="4" name="Shape 1"/>
          <p:cNvSpPr/>
          <p:nvPr/>
        </p:nvSpPr>
        <p:spPr>
          <a:xfrm>
            <a:off x="6034683" y="1155144"/>
            <a:ext cx="8047434" cy="1544241"/>
          </a:xfrm>
          <a:prstGeom prst="roundRect">
            <a:avLst>
              <a:gd name="adj" fmla="val 4261"/>
            </a:avLst>
          </a:prstGeom>
          <a:solidFill>
            <a:srgbClr val="F7EDD4"/>
          </a:solidFill>
          <a:ln w="7620">
            <a:solidFill>
              <a:srgbClr val="DDD3BA"/>
            </a:solidFill>
            <a:prstDash val="solid"/>
          </a:ln>
        </p:spPr>
      </p:sp>
      <p:sp>
        <p:nvSpPr>
          <p:cNvPr id="5" name="Shape 2"/>
          <p:cNvSpPr/>
          <p:nvPr/>
        </p:nvSpPr>
        <p:spPr>
          <a:xfrm>
            <a:off x="6198870" y="1319332"/>
            <a:ext cx="469940" cy="469940"/>
          </a:xfrm>
          <a:prstGeom prst="roundRect">
            <a:avLst>
              <a:gd name="adj" fmla="val 19455857"/>
            </a:avLst>
          </a:prstGeom>
          <a:solidFill>
            <a:srgbClr val="B88E23"/>
          </a:solidFill>
          <a:ln/>
        </p:spPr>
      </p:sp>
      <p:pic>
        <p:nvPicPr>
          <p:cNvPr id="6" name="Image 1" descr="preencoded.png"/>
          <p:cNvPicPr>
            <a:picLocks noChangeAspect="1"/>
          </p:cNvPicPr>
          <p:nvPr/>
        </p:nvPicPr>
        <p:blipFill>
          <a:blip r:embed="rId4"/>
          <a:stretch>
            <a:fillRect/>
          </a:stretch>
        </p:blipFill>
        <p:spPr>
          <a:xfrm>
            <a:off x="6328053" y="1422083"/>
            <a:ext cx="211455" cy="264319"/>
          </a:xfrm>
          <a:prstGeom prst="rect">
            <a:avLst/>
          </a:prstGeom>
        </p:spPr>
      </p:pic>
      <p:sp>
        <p:nvSpPr>
          <p:cNvPr id="7" name="Text 3"/>
          <p:cNvSpPr/>
          <p:nvPr/>
        </p:nvSpPr>
        <p:spPr>
          <a:xfrm>
            <a:off x="6198870" y="1945838"/>
            <a:ext cx="1989892" cy="244793"/>
          </a:xfrm>
          <a:prstGeom prst="rect">
            <a:avLst/>
          </a:prstGeom>
          <a:noFill/>
          <a:ln/>
        </p:spPr>
        <p:txBody>
          <a:bodyPr wrap="none" lIns="0" tIns="0" rIns="0" bIns="0" rtlCol="0" anchor="t"/>
          <a:lstStyle/>
          <a:p>
            <a:pPr marL="0" indent="0" algn="l">
              <a:lnSpc>
                <a:spcPts val="1900"/>
              </a:lnSpc>
              <a:buNone/>
            </a:pPr>
            <a:r>
              <a:rPr lang="en-US" sz="1500" dirty="0">
                <a:solidFill>
                  <a:srgbClr val="454240"/>
                </a:solidFill>
                <a:latin typeface="Libre Baskerville" pitchFamily="34" charset="0"/>
                <a:ea typeface="Libre Baskerville" pitchFamily="34" charset="-122"/>
                <a:cs typeface="Libre Baskerville" pitchFamily="34" charset="-120"/>
              </a:rPr>
              <a:t>Boost Subscriptions</a:t>
            </a:r>
            <a:endParaRPr lang="en-US" sz="1500" dirty="0"/>
          </a:p>
        </p:txBody>
      </p:sp>
      <p:sp>
        <p:nvSpPr>
          <p:cNvPr id="8" name="Text 4"/>
          <p:cNvSpPr/>
          <p:nvPr/>
        </p:nvSpPr>
        <p:spPr>
          <a:xfrm>
            <a:off x="6198870" y="2284571"/>
            <a:ext cx="7719060" cy="250627"/>
          </a:xfrm>
          <a:prstGeom prst="rect">
            <a:avLst/>
          </a:prstGeom>
          <a:noFill/>
          <a:ln/>
        </p:spPr>
        <p:txBody>
          <a:bodyPr wrap="none" lIns="0" tIns="0" rIns="0" bIns="0" rtlCol="0" anchor="t"/>
          <a:lstStyle/>
          <a:p>
            <a:pPr marL="0" indent="0" algn="l">
              <a:lnSpc>
                <a:spcPts val="1950"/>
              </a:lnSpc>
              <a:buNone/>
            </a:pPr>
            <a:r>
              <a:rPr lang="en-US" sz="1200" dirty="0">
                <a:solidFill>
                  <a:srgbClr val="454240"/>
                </a:solidFill>
                <a:latin typeface="DM Sans" pitchFamily="34" charset="0"/>
                <a:ea typeface="DM Sans" pitchFamily="34" charset="-122"/>
                <a:cs typeface="DM Sans" pitchFamily="34" charset="-120"/>
              </a:rPr>
              <a:t>Promote exclusive benefits for subscribers</a:t>
            </a:r>
            <a:endParaRPr lang="en-US" sz="1200" dirty="0"/>
          </a:p>
        </p:txBody>
      </p:sp>
      <p:sp>
        <p:nvSpPr>
          <p:cNvPr id="9" name="Shape 5"/>
          <p:cNvSpPr/>
          <p:nvPr/>
        </p:nvSpPr>
        <p:spPr>
          <a:xfrm>
            <a:off x="6034683" y="2855952"/>
            <a:ext cx="8047434" cy="1544241"/>
          </a:xfrm>
          <a:prstGeom prst="roundRect">
            <a:avLst>
              <a:gd name="adj" fmla="val 4261"/>
            </a:avLst>
          </a:prstGeom>
          <a:solidFill>
            <a:srgbClr val="F7EDD4"/>
          </a:solidFill>
          <a:ln w="7620">
            <a:solidFill>
              <a:srgbClr val="DDD3BA"/>
            </a:solidFill>
            <a:prstDash val="solid"/>
          </a:ln>
        </p:spPr>
      </p:sp>
      <p:sp>
        <p:nvSpPr>
          <p:cNvPr id="10" name="Shape 6"/>
          <p:cNvSpPr/>
          <p:nvPr/>
        </p:nvSpPr>
        <p:spPr>
          <a:xfrm>
            <a:off x="6198870" y="3020139"/>
            <a:ext cx="469940" cy="469940"/>
          </a:xfrm>
          <a:prstGeom prst="roundRect">
            <a:avLst>
              <a:gd name="adj" fmla="val 19455857"/>
            </a:avLst>
          </a:prstGeom>
          <a:solidFill>
            <a:srgbClr val="B88E23"/>
          </a:solidFill>
          <a:ln/>
        </p:spPr>
      </p:sp>
      <p:pic>
        <p:nvPicPr>
          <p:cNvPr id="11" name="Image 2" descr="preencoded.png"/>
          <p:cNvPicPr>
            <a:picLocks noChangeAspect="1"/>
          </p:cNvPicPr>
          <p:nvPr/>
        </p:nvPicPr>
        <p:blipFill>
          <a:blip r:embed="rId5"/>
          <a:stretch>
            <a:fillRect/>
          </a:stretch>
        </p:blipFill>
        <p:spPr>
          <a:xfrm>
            <a:off x="6328053" y="3122890"/>
            <a:ext cx="211455" cy="264319"/>
          </a:xfrm>
          <a:prstGeom prst="rect">
            <a:avLst/>
          </a:prstGeom>
        </p:spPr>
      </p:pic>
      <p:sp>
        <p:nvSpPr>
          <p:cNvPr id="12" name="Text 7"/>
          <p:cNvSpPr/>
          <p:nvPr/>
        </p:nvSpPr>
        <p:spPr>
          <a:xfrm>
            <a:off x="6198870" y="3646646"/>
            <a:ext cx="1958102" cy="244793"/>
          </a:xfrm>
          <a:prstGeom prst="rect">
            <a:avLst/>
          </a:prstGeom>
          <a:noFill/>
          <a:ln/>
        </p:spPr>
        <p:txBody>
          <a:bodyPr wrap="none" lIns="0" tIns="0" rIns="0" bIns="0" rtlCol="0" anchor="t"/>
          <a:lstStyle/>
          <a:p>
            <a:pPr marL="0" indent="0" algn="l">
              <a:lnSpc>
                <a:spcPts val="1900"/>
              </a:lnSpc>
              <a:buNone/>
            </a:pPr>
            <a:r>
              <a:rPr lang="en-US" sz="1500" dirty="0">
                <a:solidFill>
                  <a:srgbClr val="454240"/>
                </a:solidFill>
                <a:latin typeface="Libre Baskerville" pitchFamily="34" charset="0"/>
                <a:ea typeface="Libre Baskerville" pitchFamily="34" charset="-122"/>
                <a:cs typeface="Libre Baskerville" pitchFamily="34" charset="-120"/>
              </a:rPr>
              <a:t>Loyalty Programs</a:t>
            </a:r>
            <a:endParaRPr lang="en-US" sz="1500" dirty="0"/>
          </a:p>
        </p:txBody>
      </p:sp>
      <p:sp>
        <p:nvSpPr>
          <p:cNvPr id="13" name="Text 8"/>
          <p:cNvSpPr/>
          <p:nvPr/>
        </p:nvSpPr>
        <p:spPr>
          <a:xfrm>
            <a:off x="6198870" y="3985379"/>
            <a:ext cx="7719060" cy="250627"/>
          </a:xfrm>
          <a:prstGeom prst="rect">
            <a:avLst/>
          </a:prstGeom>
          <a:noFill/>
          <a:ln/>
        </p:spPr>
        <p:txBody>
          <a:bodyPr wrap="none" lIns="0" tIns="0" rIns="0" bIns="0" rtlCol="0" anchor="t"/>
          <a:lstStyle/>
          <a:p>
            <a:pPr marL="0" indent="0" algn="l">
              <a:lnSpc>
                <a:spcPts val="1950"/>
              </a:lnSpc>
              <a:buNone/>
            </a:pPr>
            <a:r>
              <a:rPr lang="en-US" sz="1200" dirty="0">
                <a:solidFill>
                  <a:srgbClr val="454240"/>
                </a:solidFill>
                <a:latin typeface="DM Sans" pitchFamily="34" charset="0"/>
                <a:ea typeface="DM Sans" pitchFamily="34" charset="-122"/>
                <a:cs typeface="DM Sans" pitchFamily="34" charset="-120"/>
              </a:rPr>
              <a:t>Reward repeat buyers to increase retention</a:t>
            </a:r>
            <a:endParaRPr lang="en-US" sz="1200" dirty="0"/>
          </a:p>
        </p:txBody>
      </p:sp>
      <p:sp>
        <p:nvSpPr>
          <p:cNvPr id="14" name="Shape 9"/>
          <p:cNvSpPr/>
          <p:nvPr/>
        </p:nvSpPr>
        <p:spPr>
          <a:xfrm>
            <a:off x="6034683" y="4556760"/>
            <a:ext cx="8047434" cy="1544241"/>
          </a:xfrm>
          <a:prstGeom prst="roundRect">
            <a:avLst>
              <a:gd name="adj" fmla="val 4261"/>
            </a:avLst>
          </a:prstGeom>
          <a:solidFill>
            <a:srgbClr val="F7EDD4"/>
          </a:solidFill>
          <a:ln w="7620">
            <a:solidFill>
              <a:srgbClr val="DDD3BA"/>
            </a:solidFill>
            <a:prstDash val="solid"/>
          </a:ln>
        </p:spPr>
      </p:sp>
      <p:sp>
        <p:nvSpPr>
          <p:cNvPr id="15" name="Shape 10"/>
          <p:cNvSpPr/>
          <p:nvPr/>
        </p:nvSpPr>
        <p:spPr>
          <a:xfrm>
            <a:off x="6198870" y="4720947"/>
            <a:ext cx="469940" cy="469940"/>
          </a:xfrm>
          <a:prstGeom prst="roundRect">
            <a:avLst>
              <a:gd name="adj" fmla="val 19455857"/>
            </a:avLst>
          </a:prstGeom>
          <a:solidFill>
            <a:srgbClr val="B88E23"/>
          </a:solidFill>
          <a:ln/>
        </p:spPr>
      </p:sp>
      <p:pic>
        <p:nvPicPr>
          <p:cNvPr id="16" name="Image 3" descr="preencoded.png"/>
          <p:cNvPicPr>
            <a:picLocks noChangeAspect="1"/>
          </p:cNvPicPr>
          <p:nvPr/>
        </p:nvPicPr>
        <p:blipFill>
          <a:blip r:embed="rId6"/>
          <a:stretch>
            <a:fillRect/>
          </a:stretch>
        </p:blipFill>
        <p:spPr>
          <a:xfrm>
            <a:off x="6328053" y="4823698"/>
            <a:ext cx="211455" cy="264319"/>
          </a:xfrm>
          <a:prstGeom prst="rect">
            <a:avLst/>
          </a:prstGeom>
        </p:spPr>
      </p:pic>
      <p:sp>
        <p:nvSpPr>
          <p:cNvPr id="17" name="Text 11"/>
          <p:cNvSpPr/>
          <p:nvPr/>
        </p:nvSpPr>
        <p:spPr>
          <a:xfrm>
            <a:off x="6198870" y="5347454"/>
            <a:ext cx="1975009" cy="244793"/>
          </a:xfrm>
          <a:prstGeom prst="rect">
            <a:avLst/>
          </a:prstGeom>
          <a:noFill/>
          <a:ln/>
        </p:spPr>
        <p:txBody>
          <a:bodyPr wrap="none" lIns="0" tIns="0" rIns="0" bIns="0" rtlCol="0" anchor="t"/>
          <a:lstStyle/>
          <a:p>
            <a:pPr marL="0" indent="0" algn="l">
              <a:lnSpc>
                <a:spcPts val="1900"/>
              </a:lnSpc>
              <a:buNone/>
            </a:pPr>
            <a:r>
              <a:rPr lang="en-US" sz="1500" dirty="0">
                <a:solidFill>
                  <a:srgbClr val="454240"/>
                </a:solidFill>
                <a:latin typeface="Libre Baskerville" pitchFamily="34" charset="0"/>
                <a:ea typeface="Libre Baskerville" pitchFamily="34" charset="-122"/>
                <a:cs typeface="Libre Baskerville" pitchFamily="34" charset="-120"/>
              </a:rPr>
              <a:t>Targeted Marketing</a:t>
            </a:r>
            <a:endParaRPr lang="en-US" sz="1500" dirty="0"/>
          </a:p>
        </p:txBody>
      </p:sp>
      <p:sp>
        <p:nvSpPr>
          <p:cNvPr id="18" name="Text 12"/>
          <p:cNvSpPr/>
          <p:nvPr/>
        </p:nvSpPr>
        <p:spPr>
          <a:xfrm>
            <a:off x="6198870" y="5686187"/>
            <a:ext cx="7719060" cy="250627"/>
          </a:xfrm>
          <a:prstGeom prst="rect">
            <a:avLst/>
          </a:prstGeom>
          <a:noFill/>
          <a:ln/>
        </p:spPr>
        <p:txBody>
          <a:bodyPr wrap="none" lIns="0" tIns="0" rIns="0" bIns="0" rtlCol="0" anchor="t"/>
          <a:lstStyle/>
          <a:p>
            <a:pPr marL="0" indent="0" algn="l">
              <a:lnSpc>
                <a:spcPts val="1950"/>
              </a:lnSpc>
              <a:buNone/>
            </a:pPr>
            <a:r>
              <a:rPr lang="en-US" sz="1200" dirty="0">
                <a:solidFill>
                  <a:srgbClr val="454240"/>
                </a:solidFill>
                <a:latin typeface="DM Sans" pitchFamily="34" charset="0"/>
                <a:ea typeface="DM Sans" pitchFamily="34" charset="-122"/>
                <a:cs typeface="DM Sans" pitchFamily="34" charset="-120"/>
              </a:rPr>
              <a:t>Focus on high-revenue segments and express users</a:t>
            </a:r>
            <a:endParaRPr lang="en-US" sz="1200" dirty="0"/>
          </a:p>
        </p:txBody>
      </p:sp>
      <p:sp>
        <p:nvSpPr>
          <p:cNvPr id="19" name="Shape 13"/>
          <p:cNvSpPr/>
          <p:nvPr/>
        </p:nvSpPr>
        <p:spPr>
          <a:xfrm>
            <a:off x="6034683" y="6257568"/>
            <a:ext cx="8047434" cy="1544241"/>
          </a:xfrm>
          <a:prstGeom prst="roundRect">
            <a:avLst>
              <a:gd name="adj" fmla="val 4261"/>
            </a:avLst>
          </a:prstGeom>
          <a:solidFill>
            <a:srgbClr val="F7EDD4"/>
          </a:solidFill>
          <a:ln w="7620">
            <a:solidFill>
              <a:srgbClr val="DDD3BA"/>
            </a:solidFill>
            <a:prstDash val="solid"/>
          </a:ln>
        </p:spPr>
      </p:sp>
      <p:sp>
        <p:nvSpPr>
          <p:cNvPr id="20" name="Shape 14"/>
          <p:cNvSpPr/>
          <p:nvPr/>
        </p:nvSpPr>
        <p:spPr>
          <a:xfrm>
            <a:off x="6198870" y="6421755"/>
            <a:ext cx="469940" cy="469940"/>
          </a:xfrm>
          <a:prstGeom prst="roundRect">
            <a:avLst>
              <a:gd name="adj" fmla="val 19455857"/>
            </a:avLst>
          </a:prstGeom>
          <a:solidFill>
            <a:srgbClr val="B88E23"/>
          </a:solidFill>
          <a:ln/>
        </p:spPr>
      </p:sp>
      <p:pic>
        <p:nvPicPr>
          <p:cNvPr id="21" name="Image 4" descr="preencoded.png"/>
          <p:cNvPicPr>
            <a:picLocks noChangeAspect="1"/>
          </p:cNvPicPr>
          <p:nvPr/>
        </p:nvPicPr>
        <p:blipFill>
          <a:blip r:embed="rId7"/>
          <a:stretch>
            <a:fillRect/>
          </a:stretch>
        </p:blipFill>
        <p:spPr>
          <a:xfrm>
            <a:off x="6328053" y="6524506"/>
            <a:ext cx="211455" cy="264319"/>
          </a:xfrm>
          <a:prstGeom prst="rect">
            <a:avLst/>
          </a:prstGeom>
        </p:spPr>
      </p:pic>
      <p:sp>
        <p:nvSpPr>
          <p:cNvPr id="22" name="Text 15"/>
          <p:cNvSpPr/>
          <p:nvPr/>
        </p:nvSpPr>
        <p:spPr>
          <a:xfrm>
            <a:off x="6198870" y="7048262"/>
            <a:ext cx="1986796" cy="244793"/>
          </a:xfrm>
          <a:prstGeom prst="rect">
            <a:avLst/>
          </a:prstGeom>
          <a:noFill/>
          <a:ln/>
        </p:spPr>
        <p:txBody>
          <a:bodyPr wrap="none" lIns="0" tIns="0" rIns="0" bIns="0" rtlCol="0" anchor="t"/>
          <a:lstStyle/>
          <a:p>
            <a:pPr marL="0" indent="0" algn="l">
              <a:lnSpc>
                <a:spcPts val="1900"/>
              </a:lnSpc>
              <a:buNone/>
            </a:pPr>
            <a:r>
              <a:rPr lang="en-US" sz="1500" dirty="0">
                <a:solidFill>
                  <a:srgbClr val="454240"/>
                </a:solidFill>
                <a:latin typeface="Libre Baskerville" pitchFamily="34" charset="0"/>
                <a:ea typeface="Libre Baskerville" pitchFamily="34" charset="-122"/>
                <a:cs typeface="Libre Baskerville" pitchFamily="34" charset="-120"/>
              </a:rPr>
              <a:t>Product Positioning</a:t>
            </a:r>
            <a:endParaRPr lang="en-US" sz="1500" dirty="0"/>
          </a:p>
        </p:txBody>
      </p:sp>
      <p:sp>
        <p:nvSpPr>
          <p:cNvPr id="23" name="Text 16"/>
          <p:cNvSpPr/>
          <p:nvPr/>
        </p:nvSpPr>
        <p:spPr>
          <a:xfrm>
            <a:off x="6198870" y="7386995"/>
            <a:ext cx="7719060" cy="250627"/>
          </a:xfrm>
          <a:prstGeom prst="rect">
            <a:avLst/>
          </a:prstGeom>
          <a:noFill/>
          <a:ln/>
        </p:spPr>
        <p:txBody>
          <a:bodyPr wrap="none" lIns="0" tIns="0" rIns="0" bIns="0" rtlCol="0" anchor="t"/>
          <a:lstStyle/>
          <a:p>
            <a:pPr marL="0" indent="0" algn="l">
              <a:lnSpc>
                <a:spcPts val="1950"/>
              </a:lnSpc>
              <a:buNone/>
            </a:pPr>
            <a:r>
              <a:rPr lang="en-US" sz="1200" dirty="0">
                <a:solidFill>
                  <a:srgbClr val="454240"/>
                </a:solidFill>
                <a:latin typeface="DM Sans" pitchFamily="34" charset="0"/>
                <a:ea typeface="DM Sans" pitchFamily="34" charset="-122"/>
                <a:cs typeface="DM Sans" pitchFamily="34" charset="-120"/>
              </a:rPr>
              <a:t>Highlight top-rated products in campaigns</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CE49A65-38FC-4CF9-87F9-80A5C10FD796}"/>
              </a:ext>
            </a:extLst>
          </p:cNvPr>
          <p:cNvSpPr/>
          <p:nvPr/>
        </p:nvSpPr>
        <p:spPr>
          <a:xfrm>
            <a:off x="11690430" y="6991106"/>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 0">
            <a:extLst>
              <a:ext uri="{FF2B5EF4-FFF2-40B4-BE49-F238E27FC236}">
                <a16:creationId xmlns:a16="http://schemas.microsoft.com/office/drawing/2014/main" id="{4AFA1378-9078-4F6B-BC37-E4F98AB490E0}"/>
              </a:ext>
            </a:extLst>
          </p:cNvPr>
          <p:cNvSpPr/>
          <p:nvPr/>
        </p:nvSpPr>
        <p:spPr>
          <a:xfrm>
            <a:off x="837724" y="964882"/>
            <a:ext cx="4928354" cy="615910"/>
          </a:xfrm>
          <a:prstGeom prst="rect">
            <a:avLst/>
          </a:prstGeom>
          <a:noFill/>
          <a:ln/>
        </p:spPr>
        <p:txBody>
          <a:bodyPr wrap="none" lIns="0" tIns="0" rIns="0" bIns="0" rtlCol="0" anchor="t"/>
          <a:lstStyle/>
          <a:p>
            <a:pPr marL="0" indent="0" algn="l">
              <a:lnSpc>
                <a:spcPts val="4850"/>
              </a:lnSpc>
              <a:buNone/>
            </a:pPr>
            <a:r>
              <a:rPr lang="en-US" sz="4000" dirty="0">
                <a:solidFill>
                  <a:srgbClr val="5C4E3D"/>
                </a:solidFill>
                <a:latin typeface="Libre Baskerville" pitchFamily="34" charset="0"/>
                <a:ea typeface="Libre Baskerville" pitchFamily="34" charset="-122"/>
                <a:cs typeface="Libre Baskerville" pitchFamily="34" charset="-120"/>
              </a:rPr>
              <a:t>Recommendations</a:t>
            </a:r>
            <a:endParaRPr lang="en-US" sz="3850" b="1"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85AAE2B8-68B7-44C4-8A9C-86E56B7E8A06}"/>
              </a:ext>
            </a:extLst>
          </p:cNvPr>
          <p:cNvSpPr/>
          <p:nvPr/>
        </p:nvSpPr>
        <p:spPr>
          <a:xfrm>
            <a:off x="837724" y="1999655"/>
            <a:ext cx="6372701" cy="2695337"/>
          </a:xfrm>
          <a:prstGeom prst="roundRect">
            <a:avLst>
              <a:gd name="adj" fmla="val 1166"/>
            </a:avLst>
          </a:prstGeom>
          <a:solidFill>
            <a:schemeClr val="accent4">
              <a:lumMod val="20000"/>
              <a:lumOff val="80000"/>
            </a:schemeClr>
          </a:solidFill>
          <a:ln/>
        </p:spPr>
        <p:txBody>
          <a:bodyPr/>
          <a:lstStyle/>
          <a:p>
            <a:endParaRPr lang="en-US" dirty="0"/>
          </a:p>
        </p:txBody>
      </p:sp>
      <p:sp>
        <p:nvSpPr>
          <p:cNvPr id="8" name="Shape 5">
            <a:extLst>
              <a:ext uri="{FF2B5EF4-FFF2-40B4-BE49-F238E27FC236}">
                <a16:creationId xmlns:a16="http://schemas.microsoft.com/office/drawing/2014/main" id="{D2C01AA0-93C1-45EB-B596-DAB1DF29EEDA}"/>
              </a:ext>
            </a:extLst>
          </p:cNvPr>
          <p:cNvSpPr/>
          <p:nvPr/>
        </p:nvSpPr>
        <p:spPr>
          <a:xfrm>
            <a:off x="7419856" y="1999655"/>
            <a:ext cx="6372820" cy="2695337"/>
          </a:xfrm>
          <a:prstGeom prst="roundRect">
            <a:avLst>
              <a:gd name="adj" fmla="val 1166"/>
            </a:avLst>
          </a:prstGeom>
          <a:solidFill>
            <a:schemeClr val="accent4">
              <a:lumMod val="20000"/>
              <a:lumOff val="80000"/>
            </a:schemeClr>
          </a:solidFill>
          <a:ln/>
        </p:spPr>
      </p:sp>
      <p:sp>
        <p:nvSpPr>
          <p:cNvPr id="13" name="Shape 9">
            <a:extLst>
              <a:ext uri="{FF2B5EF4-FFF2-40B4-BE49-F238E27FC236}">
                <a16:creationId xmlns:a16="http://schemas.microsoft.com/office/drawing/2014/main" id="{634AE864-C076-4645-8BA9-80616A6C5715}"/>
              </a:ext>
            </a:extLst>
          </p:cNvPr>
          <p:cNvSpPr/>
          <p:nvPr/>
        </p:nvSpPr>
        <p:spPr>
          <a:xfrm>
            <a:off x="837722" y="4925436"/>
            <a:ext cx="6372701" cy="2360295"/>
          </a:xfrm>
          <a:prstGeom prst="roundRect">
            <a:avLst>
              <a:gd name="adj" fmla="val 1331"/>
            </a:avLst>
          </a:prstGeom>
          <a:solidFill>
            <a:schemeClr val="accent4">
              <a:lumMod val="20000"/>
              <a:lumOff val="80000"/>
            </a:schemeClr>
          </a:solidFill>
          <a:ln/>
        </p:spPr>
      </p:sp>
      <p:sp>
        <p:nvSpPr>
          <p:cNvPr id="18" name="Shape 13">
            <a:extLst>
              <a:ext uri="{FF2B5EF4-FFF2-40B4-BE49-F238E27FC236}">
                <a16:creationId xmlns:a16="http://schemas.microsoft.com/office/drawing/2014/main" id="{0BF85224-B760-4563-9B7C-4A71402C69DC}"/>
              </a:ext>
            </a:extLst>
          </p:cNvPr>
          <p:cNvSpPr/>
          <p:nvPr/>
        </p:nvSpPr>
        <p:spPr>
          <a:xfrm>
            <a:off x="7419856" y="4904423"/>
            <a:ext cx="6372820" cy="2360295"/>
          </a:xfrm>
          <a:prstGeom prst="roundRect">
            <a:avLst>
              <a:gd name="adj" fmla="val 1331"/>
            </a:avLst>
          </a:prstGeom>
          <a:solidFill>
            <a:schemeClr val="accent4">
              <a:lumMod val="20000"/>
              <a:lumOff val="80000"/>
            </a:schemeClr>
          </a:solidFill>
          <a:ln/>
        </p:spPr>
      </p:sp>
      <p:sp>
        <p:nvSpPr>
          <p:cNvPr id="24" name="Text 8">
            <a:extLst>
              <a:ext uri="{FF2B5EF4-FFF2-40B4-BE49-F238E27FC236}">
                <a16:creationId xmlns:a16="http://schemas.microsoft.com/office/drawing/2014/main" id="{2CD20684-0C85-4A41-8E19-F40DCDCE9C85}"/>
              </a:ext>
            </a:extLst>
          </p:cNvPr>
          <p:cNvSpPr/>
          <p:nvPr/>
        </p:nvSpPr>
        <p:spPr>
          <a:xfrm>
            <a:off x="1219914" y="2324298"/>
            <a:ext cx="2464118" cy="308015"/>
          </a:xfrm>
          <a:prstGeom prst="rect">
            <a:avLst/>
          </a:prstGeom>
          <a:noFill/>
          <a:ln/>
        </p:spPr>
        <p:txBody>
          <a:bodyPr wrap="none" lIns="0" tIns="0" rIns="0" bIns="0" rtlCol="0" anchor="t"/>
          <a:lstStyle/>
          <a:p>
            <a:pPr marL="0" indent="0" algn="l">
              <a:buNone/>
            </a:pPr>
            <a:r>
              <a:rPr lang="en-US" sz="2800" dirty="0">
                <a:latin typeface="Times New Roman" panose="02020603050405020304" pitchFamily="18" charset="0"/>
                <a:ea typeface="Quattrocento" pitchFamily="34" charset="-122"/>
                <a:cs typeface="Times New Roman" panose="02020603050405020304" pitchFamily="18" charset="0"/>
              </a:rPr>
              <a:t>Seasonal Strategy</a:t>
            </a:r>
            <a:endParaRPr lang="en-US" sz="2800" dirty="0">
              <a:latin typeface="Times New Roman" panose="02020603050405020304" pitchFamily="18" charset="0"/>
              <a:cs typeface="Times New Roman" panose="02020603050405020304" pitchFamily="18" charset="0"/>
            </a:endParaRPr>
          </a:p>
        </p:txBody>
      </p:sp>
      <p:sp>
        <p:nvSpPr>
          <p:cNvPr id="25" name="Text 9">
            <a:extLst>
              <a:ext uri="{FF2B5EF4-FFF2-40B4-BE49-F238E27FC236}">
                <a16:creationId xmlns:a16="http://schemas.microsoft.com/office/drawing/2014/main" id="{B837E3D0-4A5C-4526-A7E1-A9E6E484428A}"/>
              </a:ext>
            </a:extLst>
          </p:cNvPr>
          <p:cNvSpPr/>
          <p:nvPr/>
        </p:nvSpPr>
        <p:spPr>
          <a:xfrm>
            <a:off x="1502568" y="2956956"/>
            <a:ext cx="5445839" cy="1340168"/>
          </a:xfrm>
          <a:prstGeom prst="rect">
            <a:avLst/>
          </a:prstGeom>
          <a:noFill/>
          <a:ln/>
        </p:spPr>
        <p:txBody>
          <a:bodyPr wrap="square" lIns="0" tIns="0" rIns="0" bIns="0" rtlCol="0" anchor="t"/>
          <a:lstStyle/>
          <a:p>
            <a:pPr marL="0" indent="0" algn="l">
              <a:buNone/>
            </a:pPr>
            <a:r>
              <a:rPr lang="en-US" sz="2400" dirty="0">
                <a:latin typeface="Times New Roman" panose="02020603050405020304" pitchFamily="18" charset="0"/>
                <a:ea typeface="Quattrocento" pitchFamily="34" charset="-122"/>
                <a:cs typeface="Times New Roman" panose="02020603050405020304" pitchFamily="18" charset="0"/>
              </a:rPr>
              <a:t>Launch aggressive summer promotions and leverage spring momentum for new product launches and subscription campaigns</a:t>
            </a:r>
            <a:endParaRPr lang="en-US" sz="2400" dirty="0">
              <a:latin typeface="Times New Roman" panose="02020603050405020304" pitchFamily="18" charset="0"/>
              <a:cs typeface="Times New Roman" panose="02020603050405020304" pitchFamily="18" charset="0"/>
            </a:endParaRPr>
          </a:p>
        </p:txBody>
      </p:sp>
      <p:sp>
        <p:nvSpPr>
          <p:cNvPr id="26" name="Text 5">
            <a:extLst>
              <a:ext uri="{FF2B5EF4-FFF2-40B4-BE49-F238E27FC236}">
                <a16:creationId xmlns:a16="http://schemas.microsoft.com/office/drawing/2014/main" id="{9D1C2752-2DF9-4B21-A51F-5B1BA596E556}"/>
              </a:ext>
            </a:extLst>
          </p:cNvPr>
          <p:cNvSpPr/>
          <p:nvPr/>
        </p:nvSpPr>
        <p:spPr>
          <a:xfrm>
            <a:off x="7691256" y="2361049"/>
            <a:ext cx="2464118" cy="308015"/>
          </a:xfrm>
          <a:prstGeom prst="rect">
            <a:avLst/>
          </a:prstGeom>
          <a:noFill/>
          <a:ln/>
        </p:spPr>
        <p:txBody>
          <a:bodyPr wrap="none" lIns="0" tIns="0" rIns="0" bIns="0" rtlCol="0" anchor="t"/>
          <a:lstStyle/>
          <a:p>
            <a:pPr marL="0" indent="0" algn="l">
              <a:buNone/>
            </a:pPr>
            <a:r>
              <a:rPr lang="en-US" sz="2800" dirty="0">
                <a:latin typeface="Times New Roman" panose="02020603050405020304" pitchFamily="18" charset="0"/>
                <a:ea typeface="Quattrocento" pitchFamily="34" charset="-122"/>
                <a:cs typeface="Times New Roman" panose="02020603050405020304" pitchFamily="18" charset="0"/>
              </a:rPr>
              <a:t>Enhance Experience</a:t>
            </a:r>
            <a:endParaRPr lang="en-US" sz="2800" dirty="0">
              <a:latin typeface="Times New Roman" panose="02020603050405020304" pitchFamily="18" charset="0"/>
              <a:cs typeface="Times New Roman" panose="02020603050405020304" pitchFamily="18" charset="0"/>
            </a:endParaRPr>
          </a:p>
        </p:txBody>
      </p:sp>
      <p:sp>
        <p:nvSpPr>
          <p:cNvPr id="27" name="Text 6">
            <a:extLst>
              <a:ext uri="{FF2B5EF4-FFF2-40B4-BE49-F238E27FC236}">
                <a16:creationId xmlns:a16="http://schemas.microsoft.com/office/drawing/2014/main" id="{4C515198-DA46-428B-AFA9-E41F82474785}"/>
              </a:ext>
            </a:extLst>
          </p:cNvPr>
          <p:cNvSpPr/>
          <p:nvPr/>
        </p:nvSpPr>
        <p:spPr>
          <a:xfrm>
            <a:off x="7969171" y="2993452"/>
            <a:ext cx="4768890" cy="670084"/>
          </a:xfrm>
          <a:prstGeom prst="rect">
            <a:avLst/>
          </a:prstGeom>
          <a:noFill/>
          <a:ln/>
        </p:spPr>
        <p:txBody>
          <a:bodyPr wrap="square" lIns="0" tIns="0" rIns="0" bIns="0" rtlCol="0" anchor="t"/>
          <a:lstStyle/>
          <a:p>
            <a:pPr marL="0" indent="0" algn="l">
              <a:buNone/>
            </a:pPr>
            <a:r>
              <a:rPr lang="en-US" sz="2400" dirty="0">
                <a:latin typeface="Times New Roman" panose="02020603050405020304" pitchFamily="18" charset="0"/>
                <a:ea typeface="Quattrocento" pitchFamily="34" charset="-122"/>
                <a:cs typeface="Times New Roman" panose="02020603050405020304" pitchFamily="18" charset="0"/>
              </a:rPr>
              <a:t>Lift ratings from 3.75 to 4.2+ through quality improvements and better support</a:t>
            </a:r>
            <a:endParaRPr lang="en-US" sz="2400" dirty="0">
              <a:latin typeface="Times New Roman" panose="02020603050405020304" pitchFamily="18" charset="0"/>
              <a:cs typeface="Times New Roman" panose="02020603050405020304" pitchFamily="18" charset="0"/>
            </a:endParaRPr>
          </a:p>
        </p:txBody>
      </p:sp>
      <p:sp>
        <p:nvSpPr>
          <p:cNvPr id="28" name="Text 3">
            <a:extLst>
              <a:ext uri="{FF2B5EF4-FFF2-40B4-BE49-F238E27FC236}">
                <a16:creationId xmlns:a16="http://schemas.microsoft.com/office/drawing/2014/main" id="{DD784705-82A7-4F2F-B404-758D4335E8AB}"/>
              </a:ext>
            </a:extLst>
          </p:cNvPr>
          <p:cNvSpPr/>
          <p:nvPr/>
        </p:nvSpPr>
        <p:spPr>
          <a:xfrm>
            <a:off x="1219914" y="5286613"/>
            <a:ext cx="2564725" cy="308015"/>
          </a:xfrm>
          <a:prstGeom prst="rect">
            <a:avLst/>
          </a:prstGeom>
          <a:noFill/>
          <a:ln/>
        </p:spPr>
        <p:txBody>
          <a:bodyPr wrap="none" lIns="0" tIns="0" rIns="0" bIns="0" rtlCol="0" anchor="t"/>
          <a:lstStyle/>
          <a:p>
            <a:pPr marL="0" indent="0" algn="l">
              <a:lnSpc>
                <a:spcPts val="2400"/>
              </a:lnSpc>
              <a:buNone/>
            </a:pPr>
            <a:r>
              <a:rPr lang="en-US" sz="2800" dirty="0">
                <a:latin typeface="Times New Roman" panose="02020603050405020304" pitchFamily="18" charset="0"/>
                <a:ea typeface="Quattrocento" pitchFamily="34" charset="-122"/>
                <a:cs typeface="Times New Roman" panose="02020603050405020304" pitchFamily="18" charset="0"/>
              </a:rPr>
              <a:t>Revive Low Performers</a:t>
            </a:r>
            <a:endParaRPr lang="en-US" sz="2800" dirty="0">
              <a:latin typeface="Times New Roman" panose="02020603050405020304" pitchFamily="18" charset="0"/>
              <a:cs typeface="Times New Roman" panose="02020603050405020304" pitchFamily="18" charset="0"/>
            </a:endParaRPr>
          </a:p>
        </p:txBody>
      </p:sp>
      <p:sp>
        <p:nvSpPr>
          <p:cNvPr id="29" name="Text 4">
            <a:extLst>
              <a:ext uri="{FF2B5EF4-FFF2-40B4-BE49-F238E27FC236}">
                <a16:creationId xmlns:a16="http://schemas.microsoft.com/office/drawing/2014/main" id="{91310E04-24A1-4312-B0DA-82B064F150BB}"/>
              </a:ext>
            </a:extLst>
          </p:cNvPr>
          <p:cNvSpPr/>
          <p:nvPr/>
        </p:nvSpPr>
        <p:spPr>
          <a:xfrm>
            <a:off x="1610975" y="5825072"/>
            <a:ext cx="4853325" cy="1005126"/>
          </a:xfrm>
          <a:prstGeom prst="rect">
            <a:avLst/>
          </a:prstGeom>
          <a:noFill/>
          <a:ln/>
        </p:spPr>
        <p:txBody>
          <a:bodyPr wrap="square" lIns="0" tIns="0" rIns="0" bIns="0" rtlCol="0" anchor="t"/>
          <a:lstStyle/>
          <a:p>
            <a:pPr marL="0" indent="0" algn="l">
              <a:buNone/>
            </a:pPr>
            <a:r>
              <a:rPr lang="en-US" sz="2400" dirty="0">
                <a:latin typeface="Times New Roman" panose="02020603050405020304" pitchFamily="18" charset="0"/>
                <a:ea typeface="Quattrocento" pitchFamily="34" charset="-122"/>
                <a:cs typeface="Times New Roman" panose="02020603050405020304" pitchFamily="18" charset="0"/>
              </a:rPr>
              <a:t>Improve Footwear and Outerwear through seasonal promotions and product bundling</a:t>
            </a:r>
            <a:endParaRPr lang="en-US" sz="2400" dirty="0">
              <a:latin typeface="Times New Roman" panose="02020603050405020304" pitchFamily="18" charset="0"/>
              <a:cs typeface="Times New Roman" panose="02020603050405020304" pitchFamily="18" charset="0"/>
            </a:endParaRPr>
          </a:p>
        </p:txBody>
      </p:sp>
      <p:sp>
        <p:nvSpPr>
          <p:cNvPr id="30" name="Text 14">
            <a:extLst>
              <a:ext uri="{FF2B5EF4-FFF2-40B4-BE49-F238E27FC236}">
                <a16:creationId xmlns:a16="http://schemas.microsoft.com/office/drawing/2014/main" id="{ECE26583-3C0C-41D7-BF09-2EB70632D635}"/>
              </a:ext>
            </a:extLst>
          </p:cNvPr>
          <p:cNvSpPr/>
          <p:nvPr/>
        </p:nvSpPr>
        <p:spPr>
          <a:xfrm>
            <a:off x="7691256" y="5146635"/>
            <a:ext cx="2464118" cy="308015"/>
          </a:xfrm>
          <a:prstGeom prst="rect">
            <a:avLst/>
          </a:prstGeom>
          <a:noFill/>
          <a:ln/>
        </p:spPr>
        <p:txBody>
          <a:bodyPr wrap="none" lIns="0" tIns="0" rIns="0" bIns="0" rtlCol="0" anchor="t"/>
          <a:lstStyle/>
          <a:p>
            <a:pPr marL="0" indent="0" algn="l">
              <a:lnSpc>
                <a:spcPts val="2400"/>
              </a:lnSpc>
              <a:buNone/>
            </a:pPr>
            <a:r>
              <a:rPr lang="en-US" sz="2800" dirty="0">
                <a:latin typeface="Times New Roman" panose="02020603050405020304" pitchFamily="18" charset="0"/>
                <a:ea typeface="Quattrocento" pitchFamily="34" charset="-122"/>
                <a:cs typeface="Times New Roman" panose="02020603050405020304" pitchFamily="18" charset="0"/>
              </a:rPr>
              <a:t>Delivery Excellence</a:t>
            </a:r>
            <a:endParaRPr lang="en-US" sz="2800" dirty="0">
              <a:latin typeface="Times New Roman" panose="02020603050405020304" pitchFamily="18" charset="0"/>
              <a:cs typeface="Times New Roman" panose="02020603050405020304" pitchFamily="18" charset="0"/>
            </a:endParaRPr>
          </a:p>
        </p:txBody>
      </p:sp>
      <p:sp>
        <p:nvSpPr>
          <p:cNvPr id="31" name="Text 15">
            <a:extLst>
              <a:ext uri="{FF2B5EF4-FFF2-40B4-BE49-F238E27FC236}">
                <a16:creationId xmlns:a16="http://schemas.microsoft.com/office/drawing/2014/main" id="{196CC15F-E58A-4997-A364-08C998AE41D0}"/>
              </a:ext>
            </a:extLst>
          </p:cNvPr>
          <p:cNvSpPr/>
          <p:nvPr/>
        </p:nvSpPr>
        <p:spPr>
          <a:xfrm>
            <a:off x="7969171" y="5657096"/>
            <a:ext cx="5823505" cy="1340168"/>
          </a:xfrm>
          <a:prstGeom prst="rect">
            <a:avLst/>
          </a:prstGeom>
          <a:noFill/>
          <a:ln/>
        </p:spPr>
        <p:txBody>
          <a:bodyPr wrap="square" lIns="0" tIns="0" rIns="0" bIns="0" rtlCol="0" anchor="t"/>
          <a:lstStyle/>
          <a:p>
            <a:pPr marL="0" indent="0" algn="l">
              <a:buNone/>
            </a:pPr>
            <a:r>
              <a:rPr lang="en-US" sz="2400" dirty="0">
                <a:latin typeface="Times New Roman" panose="02020603050405020304" pitchFamily="18" charset="0"/>
                <a:ea typeface="Quattrocento" pitchFamily="34" charset="-122"/>
                <a:cs typeface="Times New Roman" panose="02020603050405020304" pitchFamily="18" charset="0"/>
              </a:rPr>
              <a:t>Maintain Free Shipping as core offering with minimum purchase thresholds to increase basket size and customer satisfaction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810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59066" y="1150042"/>
            <a:ext cx="7556421" cy="725805"/>
          </a:xfrm>
          <a:prstGeom prst="rect">
            <a:avLst/>
          </a:prstGeom>
          <a:noFill/>
          <a:ln/>
        </p:spPr>
        <p:txBody>
          <a:bodyPr wrap="square" lIns="0" tIns="0" rIns="0" bIns="0" rtlCol="0" anchor="t"/>
          <a:lstStyle/>
          <a:p>
            <a:pPr marL="0" indent="0" algn="l">
              <a:lnSpc>
                <a:spcPts val="4850"/>
              </a:lnSpc>
              <a:buNone/>
            </a:pPr>
            <a:r>
              <a:rPr lang="en-US" sz="6000" b="1" dirty="0">
                <a:solidFill>
                  <a:schemeClr val="accent4">
                    <a:lumMod val="50000"/>
                  </a:schemeClr>
                </a:solidFill>
                <a:latin typeface="Times New Roman" panose="02020603050405020304" pitchFamily="18" charset="0"/>
                <a:ea typeface="Quattrocento" pitchFamily="34" charset="-122"/>
                <a:cs typeface="Times New Roman" panose="02020603050405020304" pitchFamily="18" charset="0"/>
              </a:rPr>
              <a:t>Project Overview</a:t>
            </a:r>
            <a:endParaRPr lang="en-US" sz="6000" b="1"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7099766-C1DE-4396-B137-343E9F294425}"/>
              </a:ext>
            </a:extLst>
          </p:cNvPr>
          <p:cNvSpPr/>
          <p:nvPr/>
        </p:nvSpPr>
        <p:spPr>
          <a:xfrm>
            <a:off x="11690430" y="7025833"/>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Image 0" descr="preencoded.png">
            <a:extLst>
              <a:ext uri="{FF2B5EF4-FFF2-40B4-BE49-F238E27FC236}">
                <a16:creationId xmlns:a16="http://schemas.microsoft.com/office/drawing/2014/main" id="{7C9D7C7B-F248-4D05-BB5C-FEA1816D33D5}"/>
              </a:ext>
            </a:extLst>
          </p:cNvPr>
          <p:cNvPicPr>
            <a:picLocks noChangeAspect="1"/>
          </p:cNvPicPr>
          <p:nvPr/>
        </p:nvPicPr>
        <p:blipFill>
          <a:blip r:embed="rId3"/>
          <a:stretch>
            <a:fillRect/>
          </a:stretch>
        </p:blipFill>
        <p:spPr>
          <a:xfrm>
            <a:off x="9144000" y="0"/>
            <a:ext cx="5486400" cy="8229600"/>
          </a:xfrm>
          <a:prstGeom prst="rect">
            <a:avLst/>
          </a:prstGeom>
        </p:spPr>
      </p:pic>
      <p:sp>
        <p:nvSpPr>
          <p:cNvPr id="7" name="Text 1">
            <a:extLst>
              <a:ext uri="{FF2B5EF4-FFF2-40B4-BE49-F238E27FC236}">
                <a16:creationId xmlns:a16="http://schemas.microsoft.com/office/drawing/2014/main" id="{90A5FE7E-F9B0-4A08-BA68-B113FCC51146}"/>
              </a:ext>
            </a:extLst>
          </p:cNvPr>
          <p:cNvSpPr/>
          <p:nvPr/>
        </p:nvSpPr>
        <p:spPr>
          <a:xfrm>
            <a:off x="837724" y="2278201"/>
            <a:ext cx="2957036" cy="369689"/>
          </a:xfrm>
          <a:prstGeom prst="rect">
            <a:avLst/>
          </a:prstGeom>
          <a:noFill/>
          <a:ln/>
        </p:spPr>
        <p:txBody>
          <a:bodyPr wrap="none" lIns="0" tIns="0" rIns="0" bIns="0" rtlCol="0" anchor="t"/>
          <a:lstStyle/>
          <a:p>
            <a:pPr marL="0" indent="0" algn="l">
              <a:lnSpc>
                <a:spcPts val="2900"/>
              </a:lnSpc>
              <a:buNone/>
            </a:pPr>
            <a:r>
              <a:rPr lang="en-US" sz="2300" dirty="0">
                <a:latin typeface="Times New Roman" panose="02020603050405020304" pitchFamily="18" charset="0"/>
                <a:ea typeface="Quattrocento" pitchFamily="34" charset="-122"/>
                <a:cs typeface="Times New Roman" panose="02020603050405020304" pitchFamily="18" charset="0"/>
              </a:rPr>
              <a:t>Our Focus</a:t>
            </a:r>
            <a:endParaRPr lang="en-US" sz="2300" dirty="0">
              <a:latin typeface="Times New Roman" panose="02020603050405020304" pitchFamily="18" charset="0"/>
              <a:cs typeface="Times New Roman" panose="02020603050405020304" pitchFamily="18" charset="0"/>
            </a:endParaRPr>
          </a:p>
        </p:txBody>
      </p:sp>
      <p:sp>
        <p:nvSpPr>
          <p:cNvPr id="8" name="Text 2">
            <a:extLst>
              <a:ext uri="{FF2B5EF4-FFF2-40B4-BE49-F238E27FC236}">
                <a16:creationId xmlns:a16="http://schemas.microsoft.com/office/drawing/2014/main" id="{ACBF52E7-A3CC-4B96-9B9C-4D5AB55CD364}"/>
              </a:ext>
            </a:extLst>
          </p:cNvPr>
          <p:cNvSpPr/>
          <p:nvPr/>
        </p:nvSpPr>
        <p:spPr>
          <a:xfrm>
            <a:off x="837724" y="2857321"/>
            <a:ext cx="3478768" cy="3350419"/>
          </a:xfrm>
          <a:prstGeom prst="rect">
            <a:avLst/>
          </a:prstGeom>
          <a:noFill/>
          <a:ln/>
        </p:spPr>
        <p:txBody>
          <a:bodyPr wrap="square" lIns="0" tIns="0" rIns="0" bIns="0" rtlCol="0" anchor="t"/>
          <a:lstStyle/>
          <a:p>
            <a:pPr marL="0" indent="0" algn="l">
              <a:lnSpc>
                <a:spcPts val="2600"/>
              </a:lnSpc>
              <a:buNone/>
            </a:pPr>
            <a:r>
              <a:rPr lang="en-US" dirty="0">
                <a:latin typeface="Times New Roman" panose="02020603050405020304" pitchFamily="18" charset="0"/>
                <a:ea typeface="Quattrocento" pitchFamily="34" charset="-122"/>
                <a:cs typeface="Times New Roman" panose="02020603050405020304" pitchFamily="18" charset="0"/>
              </a:rPr>
              <a:t>This project analyzes customer shopping behavior using 3,900 individual purchase transactions. We examine spending patterns across product categories, customer preferences, and subscription adoption to identify meaningful customer segments based on age, income, purchase frequency, and product choice.</a:t>
            </a:r>
            <a:endParaRPr lang="en-US" dirty="0">
              <a:latin typeface="Times New Roman" panose="02020603050405020304" pitchFamily="18" charset="0"/>
              <a:cs typeface="Times New Roman" panose="02020603050405020304" pitchFamily="18" charset="0"/>
            </a:endParaRPr>
          </a:p>
        </p:txBody>
      </p:sp>
      <p:sp>
        <p:nvSpPr>
          <p:cNvPr id="9" name="Text 3">
            <a:extLst>
              <a:ext uri="{FF2B5EF4-FFF2-40B4-BE49-F238E27FC236}">
                <a16:creationId xmlns:a16="http://schemas.microsoft.com/office/drawing/2014/main" id="{5D0E41EE-BC5F-4BA5-B080-E932F52ECA2A}"/>
              </a:ext>
            </a:extLst>
          </p:cNvPr>
          <p:cNvSpPr/>
          <p:nvPr/>
        </p:nvSpPr>
        <p:spPr>
          <a:xfrm>
            <a:off x="4835128" y="2278201"/>
            <a:ext cx="2957036" cy="369689"/>
          </a:xfrm>
          <a:prstGeom prst="rect">
            <a:avLst/>
          </a:prstGeom>
          <a:noFill/>
          <a:ln/>
        </p:spPr>
        <p:txBody>
          <a:bodyPr wrap="none" lIns="0" tIns="0" rIns="0" bIns="0" rtlCol="0" anchor="t"/>
          <a:lstStyle/>
          <a:p>
            <a:pPr marL="0" indent="0" algn="l">
              <a:lnSpc>
                <a:spcPts val="2900"/>
              </a:lnSpc>
              <a:buNone/>
            </a:pPr>
            <a:r>
              <a:rPr lang="en-US" sz="2300" dirty="0">
                <a:latin typeface="Times New Roman" panose="02020603050405020304" pitchFamily="18" charset="0"/>
                <a:ea typeface="Quattrocento" pitchFamily="34" charset="-122"/>
                <a:cs typeface="Times New Roman" panose="02020603050405020304" pitchFamily="18" charset="0"/>
              </a:rPr>
              <a:t>Business Impact</a:t>
            </a:r>
            <a:endParaRPr lang="en-US" sz="2300"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CD3D00A4-4612-49BD-BDF6-6076D4363BAC}"/>
              </a:ext>
            </a:extLst>
          </p:cNvPr>
          <p:cNvSpPr/>
          <p:nvPr/>
        </p:nvSpPr>
        <p:spPr>
          <a:xfrm>
            <a:off x="4835128" y="2857321"/>
            <a:ext cx="3478768" cy="3015377"/>
          </a:xfrm>
          <a:prstGeom prst="rect">
            <a:avLst/>
          </a:prstGeom>
          <a:noFill/>
          <a:ln/>
        </p:spPr>
        <p:txBody>
          <a:bodyPr wrap="square" lIns="0" tIns="0" rIns="0" bIns="0" rtlCol="0" anchor="t"/>
          <a:lstStyle/>
          <a:p>
            <a:pPr marL="0" indent="0" algn="l">
              <a:lnSpc>
                <a:spcPts val="2600"/>
              </a:lnSpc>
              <a:buNone/>
            </a:pPr>
            <a:r>
              <a:rPr lang="en-US" dirty="0">
                <a:latin typeface="Times New Roman" panose="02020603050405020304" pitchFamily="18" charset="0"/>
                <a:ea typeface="Quattrocento" pitchFamily="34" charset="-122"/>
                <a:cs typeface="Times New Roman" panose="02020603050405020304" pitchFamily="18" charset="0"/>
              </a:rPr>
              <a:t>The insights guide strategic decisions in marketing, pricing, product mix, and loyalty programs. By understanding customer preferences, high-performing categories, seasonal trends, and retention factors, we can increase engagement, repeat purchases, and overall business growth.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7078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CE49A65-38FC-4CF9-87F9-80A5C10FD796}"/>
              </a:ext>
            </a:extLst>
          </p:cNvPr>
          <p:cNvSpPr/>
          <p:nvPr/>
        </p:nvSpPr>
        <p:spPr>
          <a:xfrm>
            <a:off x="11690430" y="6991106"/>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 0">
            <a:extLst>
              <a:ext uri="{FF2B5EF4-FFF2-40B4-BE49-F238E27FC236}">
                <a16:creationId xmlns:a16="http://schemas.microsoft.com/office/drawing/2014/main" id="{4AFA1378-9078-4F6B-BC37-E4F98AB490E0}"/>
              </a:ext>
            </a:extLst>
          </p:cNvPr>
          <p:cNvSpPr/>
          <p:nvPr/>
        </p:nvSpPr>
        <p:spPr>
          <a:xfrm>
            <a:off x="837724" y="964882"/>
            <a:ext cx="4928354" cy="615910"/>
          </a:xfrm>
          <a:prstGeom prst="rect">
            <a:avLst/>
          </a:prstGeom>
          <a:noFill/>
          <a:ln/>
        </p:spPr>
        <p:txBody>
          <a:bodyPr wrap="none" lIns="0" tIns="0" rIns="0" bIns="0" rtlCol="0" anchor="t"/>
          <a:lstStyle/>
          <a:p>
            <a:pPr marL="0" indent="0" algn="l">
              <a:lnSpc>
                <a:spcPts val="4850"/>
              </a:lnSpc>
              <a:buNone/>
            </a:pPr>
            <a:r>
              <a:rPr lang="en-US" sz="3850" b="1" dirty="0">
                <a:latin typeface="Times New Roman" panose="02020603050405020304" pitchFamily="18" charset="0"/>
                <a:ea typeface="Quattrocento" pitchFamily="34" charset="-122"/>
                <a:cs typeface="Times New Roman" panose="02020603050405020304" pitchFamily="18" charset="0"/>
              </a:rPr>
              <a:t>Business Objectives</a:t>
            </a:r>
            <a:endParaRPr lang="en-US" sz="3850" b="1" dirty="0">
              <a:latin typeface="Times New Roman" panose="02020603050405020304" pitchFamily="18" charset="0"/>
              <a:cs typeface="Times New Roman" panose="02020603050405020304" pitchFamily="18" charset="0"/>
            </a:endParaRPr>
          </a:p>
        </p:txBody>
      </p:sp>
      <p:sp>
        <p:nvSpPr>
          <p:cNvPr id="3" name="Shape 1">
            <a:extLst>
              <a:ext uri="{FF2B5EF4-FFF2-40B4-BE49-F238E27FC236}">
                <a16:creationId xmlns:a16="http://schemas.microsoft.com/office/drawing/2014/main" id="{85AAE2B8-68B7-44C4-8A9C-86E56B7E8A06}"/>
              </a:ext>
            </a:extLst>
          </p:cNvPr>
          <p:cNvSpPr/>
          <p:nvPr/>
        </p:nvSpPr>
        <p:spPr>
          <a:xfrm>
            <a:off x="837724" y="1999655"/>
            <a:ext cx="6372701" cy="2695337"/>
          </a:xfrm>
          <a:prstGeom prst="roundRect">
            <a:avLst>
              <a:gd name="adj" fmla="val 1166"/>
            </a:avLst>
          </a:prstGeom>
          <a:solidFill>
            <a:schemeClr val="accent4">
              <a:lumMod val="20000"/>
              <a:lumOff val="80000"/>
            </a:schemeClr>
          </a:solidFill>
          <a:ln/>
        </p:spPr>
        <p:txBody>
          <a:bodyPr/>
          <a:lstStyle/>
          <a:p>
            <a:endParaRPr lang="en-US" dirty="0"/>
          </a:p>
        </p:txBody>
      </p:sp>
      <p:sp>
        <p:nvSpPr>
          <p:cNvPr id="4" name="Shape 2">
            <a:extLst>
              <a:ext uri="{FF2B5EF4-FFF2-40B4-BE49-F238E27FC236}">
                <a16:creationId xmlns:a16="http://schemas.microsoft.com/office/drawing/2014/main" id="{8561F45F-AE45-4FF7-A731-A029DE7BF22C}"/>
              </a:ext>
            </a:extLst>
          </p:cNvPr>
          <p:cNvSpPr/>
          <p:nvPr/>
        </p:nvSpPr>
        <p:spPr>
          <a:xfrm>
            <a:off x="1047155" y="2209086"/>
            <a:ext cx="628293" cy="628293"/>
          </a:xfrm>
          <a:prstGeom prst="roundRect">
            <a:avLst>
              <a:gd name="adj" fmla="val 14552264"/>
            </a:avLst>
          </a:prstGeom>
          <a:solidFill>
            <a:srgbClr val="EF9C82"/>
          </a:solidFill>
          <a:ln/>
        </p:spPr>
      </p:sp>
      <p:pic>
        <p:nvPicPr>
          <p:cNvPr id="5" name="Image 0" descr="preencoded.png">
            <a:extLst>
              <a:ext uri="{FF2B5EF4-FFF2-40B4-BE49-F238E27FC236}">
                <a16:creationId xmlns:a16="http://schemas.microsoft.com/office/drawing/2014/main" id="{08780388-3664-4833-B9F5-B4B631D1C1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19914" y="2381845"/>
            <a:ext cx="282654" cy="282654"/>
          </a:xfrm>
          <a:prstGeom prst="rect">
            <a:avLst/>
          </a:prstGeom>
        </p:spPr>
      </p:pic>
      <p:sp>
        <p:nvSpPr>
          <p:cNvPr id="6" name="Text 3">
            <a:extLst>
              <a:ext uri="{FF2B5EF4-FFF2-40B4-BE49-F238E27FC236}">
                <a16:creationId xmlns:a16="http://schemas.microsoft.com/office/drawing/2014/main" id="{467C3700-4E32-437F-983D-AA5354F0AB8D}"/>
              </a:ext>
            </a:extLst>
          </p:cNvPr>
          <p:cNvSpPr/>
          <p:nvPr/>
        </p:nvSpPr>
        <p:spPr>
          <a:xfrm>
            <a:off x="1047155" y="3046809"/>
            <a:ext cx="3569732" cy="308015"/>
          </a:xfrm>
          <a:prstGeom prst="rect">
            <a:avLst/>
          </a:prstGeom>
          <a:noFill/>
          <a:ln/>
        </p:spPr>
        <p:txBody>
          <a:bodyPr wrap="none" lIns="0" tIns="0" rIns="0" bIns="0" rtlCol="0" anchor="t"/>
          <a:lstStyle/>
          <a:p>
            <a:pPr marL="0" indent="0" algn="l">
              <a:lnSpc>
                <a:spcPts val="2400"/>
              </a:lnSpc>
              <a:buNone/>
            </a:pPr>
            <a:r>
              <a:rPr lang="en-US" sz="1900" b="1" dirty="0">
                <a:latin typeface="Times New Roman" panose="02020603050405020304" pitchFamily="18" charset="0"/>
                <a:ea typeface="Quattrocento" pitchFamily="34" charset="-122"/>
                <a:cs typeface="Times New Roman" panose="02020603050405020304" pitchFamily="18" charset="0"/>
              </a:rPr>
              <a:t>Understand Customer Spending</a:t>
            </a:r>
            <a:endParaRPr lang="en-US" sz="1900" b="1" dirty="0">
              <a:latin typeface="Times New Roman" panose="02020603050405020304" pitchFamily="18" charset="0"/>
              <a:cs typeface="Times New Roman" panose="02020603050405020304" pitchFamily="18" charset="0"/>
            </a:endParaRPr>
          </a:p>
        </p:txBody>
      </p:sp>
      <p:sp>
        <p:nvSpPr>
          <p:cNvPr id="7" name="Text 4">
            <a:extLst>
              <a:ext uri="{FF2B5EF4-FFF2-40B4-BE49-F238E27FC236}">
                <a16:creationId xmlns:a16="http://schemas.microsoft.com/office/drawing/2014/main" id="{939098AA-D5F7-443D-AEE4-92B27F18A74E}"/>
              </a:ext>
            </a:extLst>
          </p:cNvPr>
          <p:cNvSpPr/>
          <p:nvPr/>
        </p:nvSpPr>
        <p:spPr>
          <a:xfrm>
            <a:off x="1047155" y="3480435"/>
            <a:ext cx="5953839" cy="1005126"/>
          </a:xfrm>
          <a:prstGeom prst="rect">
            <a:avLst/>
          </a:prstGeom>
          <a:noFill/>
          <a:ln/>
        </p:spPr>
        <p:txBody>
          <a:bodyPr wrap="square" lIns="0" tIns="0" rIns="0" bIns="0" rtlCol="0" anchor="t"/>
          <a:lstStyle/>
          <a:p>
            <a:pPr marL="0" indent="0" algn="l">
              <a:lnSpc>
                <a:spcPts val="2600"/>
              </a:lnSpc>
              <a:buNone/>
            </a:pPr>
            <a:r>
              <a:rPr lang="en-US" sz="1600" b="1" dirty="0">
                <a:latin typeface="Times New Roman" panose="02020603050405020304" pitchFamily="18" charset="0"/>
                <a:ea typeface="Quattrocento" pitchFamily="34" charset="-122"/>
                <a:cs typeface="Times New Roman" panose="02020603050405020304" pitchFamily="18" charset="0"/>
              </a:rPr>
              <a:t>Analyze spending allocation across product categories to identify high revenue contributors and low-performing segments</a:t>
            </a:r>
            <a:endParaRPr lang="en-US" sz="1600" b="1" dirty="0">
              <a:latin typeface="Times New Roman" panose="02020603050405020304" pitchFamily="18" charset="0"/>
              <a:cs typeface="Times New Roman" panose="02020603050405020304" pitchFamily="18" charset="0"/>
            </a:endParaRPr>
          </a:p>
        </p:txBody>
      </p:sp>
      <p:sp>
        <p:nvSpPr>
          <p:cNvPr id="8" name="Shape 5">
            <a:extLst>
              <a:ext uri="{FF2B5EF4-FFF2-40B4-BE49-F238E27FC236}">
                <a16:creationId xmlns:a16="http://schemas.microsoft.com/office/drawing/2014/main" id="{D2C01AA0-93C1-45EB-B596-DAB1DF29EEDA}"/>
              </a:ext>
            </a:extLst>
          </p:cNvPr>
          <p:cNvSpPr/>
          <p:nvPr/>
        </p:nvSpPr>
        <p:spPr>
          <a:xfrm>
            <a:off x="7419856" y="1999655"/>
            <a:ext cx="6372820" cy="2695337"/>
          </a:xfrm>
          <a:prstGeom prst="roundRect">
            <a:avLst>
              <a:gd name="adj" fmla="val 1166"/>
            </a:avLst>
          </a:prstGeom>
          <a:solidFill>
            <a:schemeClr val="accent4">
              <a:lumMod val="20000"/>
              <a:lumOff val="80000"/>
            </a:schemeClr>
          </a:solidFill>
          <a:ln/>
        </p:spPr>
      </p:sp>
      <p:sp>
        <p:nvSpPr>
          <p:cNvPr id="9" name="Shape 6">
            <a:extLst>
              <a:ext uri="{FF2B5EF4-FFF2-40B4-BE49-F238E27FC236}">
                <a16:creationId xmlns:a16="http://schemas.microsoft.com/office/drawing/2014/main" id="{741FA3DE-A749-42A7-BCAF-F8869BF64517}"/>
              </a:ext>
            </a:extLst>
          </p:cNvPr>
          <p:cNvSpPr/>
          <p:nvPr/>
        </p:nvSpPr>
        <p:spPr>
          <a:xfrm>
            <a:off x="7629287" y="2209086"/>
            <a:ext cx="628293" cy="628293"/>
          </a:xfrm>
          <a:prstGeom prst="roundRect">
            <a:avLst>
              <a:gd name="adj" fmla="val 14552264"/>
            </a:avLst>
          </a:prstGeom>
          <a:solidFill>
            <a:srgbClr val="EF9C82"/>
          </a:solidFill>
          <a:ln/>
        </p:spPr>
      </p:sp>
      <p:pic>
        <p:nvPicPr>
          <p:cNvPr id="10" name="Image 1" descr="preencoded.png">
            <a:extLst>
              <a:ext uri="{FF2B5EF4-FFF2-40B4-BE49-F238E27FC236}">
                <a16:creationId xmlns:a16="http://schemas.microsoft.com/office/drawing/2014/main" id="{14052548-60BA-4CC0-A3E1-EAFD90473578}"/>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802047" y="2381845"/>
            <a:ext cx="282654" cy="282654"/>
          </a:xfrm>
          <a:prstGeom prst="rect">
            <a:avLst/>
          </a:prstGeom>
        </p:spPr>
      </p:pic>
      <p:sp>
        <p:nvSpPr>
          <p:cNvPr id="11" name="Text 7">
            <a:extLst>
              <a:ext uri="{FF2B5EF4-FFF2-40B4-BE49-F238E27FC236}">
                <a16:creationId xmlns:a16="http://schemas.microsoft.com/office/drawing/2014/main" id="{CF1CBFE6-E3EA-4C24-9D26-90FB5CD9CE55}"/>
              </a:ext>
            </a:extLst>
          </p:cNvPr>
          <p:cNvSpPr/>
          <p:nvPr/>
        </p:nvSpPr>
        <p:spPr>
          <a:xfrm>
            <a:off x="7629287" y="3046809"/>
            <a:ext cx="3148727" cy="308015"/>
          </a:xfrm>
          <a:prstGeom prst="rect">
            <a:avLst/>
          </a:prstGeom>
          <a:noFill/>
          <a:ln/>
        </p:spPr>
        <p:txBody>
          <a:bodyPr wrap="none" lIns="0" tIns="0" rIns="0" bIns="0" rtlCol="0" anchor="t"/>
          <a:lstStyle/>
          <a:p>
            <a:pPr marL="0" indent="0" algn="l">
              <a:lnSpc>
                <a:spcPts val="2400"/>
              </a:lnSpc>
              <a:buNone/>
            </a:pPr>
            <a:r>
              <a:rPr lang="en-US" sz="1900" b="1" dirty="0">
                <a:latin typeface="Times New Roman" panose="02020603050405020304" pitchFamily="18" charset="0"/>
                <a:ea typeface="Quattrocento" pitchFamily="34" charset="-122"/>
                <a:cs typeface="Times New Roman" panose="02020603050405020304" pitchFamily="18" charset="0"/>
              </a:rPr>
              <a:t>Identify Customer Segments</a:t>
            </a:r>
            <a:endParaRPr lang="en-US" sz="1900" b="1" dirty="0">
              <a:latin typeface="Times New Roman" panose="02020603050405020304" pitchFamily="18" charset="0"/>
              <a:cs typeface="Times New Roman" panose="02020603050405020304" pitchFamily="18" charset="0"/>
            </a:endParaRPr>
          </a:p>
        </p:txBody>
      </p:sp>
      <p:sp>
        <p:nvSpPr>
          <p:cNvPr id="12" name="Text 8">
            <a:extLst>
              <a:ext uri="{FF2B5EF4-FFF2-40B4-BE49-F238E27FC236}">
                <a16:creationId xmlns:a16="http://schemas.microsoft.com/office/drawing/2014/main" id="{FBBCC8B8-E0C0-48EE-83E0-990A747A9401}"/>
              </a:ext>
            </a:extLst>
          </p:cNvPr>
          <p:cNvSpPr/>
          <p:nvPr/>
        </p:nvSpPr>
        <p:spPr>
          <a:xfrm>
            <a:off x="7629287" y="3480435"/>
            <a:ext cx="5953958" cy="670084"/>
          </a:xfrm>
          <a:prstGeom prst="rect">
            <a:avLst/>
          </a:prstGeom>
          <a:noFill/>
          <a:ln/>
        </p:spPr>
        <p:txBody>
          <a:bodyPr wrap="square" lIns="0" tIns="0" rIns="0" bIns="0" rtlCol="0" anchor="t"/>
          <a:lstStyle/>
          <a:p>
            <a:pPr marL="0" indent="0" algn="l">
              <a:lnSpc>
                <a:spcPts val="2600"/>
              </a:lnSpc>
              <a:buNone/>
            </a:pPr>
            <a:r>
              <a:rPr lang="en-US" sz="1600" b="1" dirty="0">
                <a:latin typeface="Times New Roman" panose="02020603050405020304" pitchFamily="18" charset="0"/>
                <a:ea typeface="Quattrocento" pitchFamily="34" charset="-122"/>
                <a:cs typeface="Times New Roman" panose="02020603050405020304" pitchFamily="18" charset="0"/>
              </a:rPr>
              <a:t>Group customers by demographics, purchase frequency, and preferences to build targeted marketing strategies</a:t>
            </a:r>
            <a:endParaRPr lang="en-US" sz="1600" b="1" dirty="0">
              <a:latin typeface="Times New Roman" panose="02020603050405020304" pitchFamily="18" charset="0"/>
              <a:cs typeface="Times New Roman" panose="02020603050405020304" pitchFamily="18" charset="0"/>
            </a:endParaRPr>
          </a:p>
        </p:txBody>
      </p:sp>
      <p:sp>
        <p:nvSpPr>
          <p:cNvPr id="13" name="Shape 9">
            <a:extLst>
              <a:ext uri="{FF2B5EF4-FFF2-40B4-BE49-F238E27FC236}">
                <a16:creationId xmlns:a16="http://schemas.microsoft.com/office/drawing/2014/main" id="{634AE864-C076-4645-8BA9-80616A6C5715}"/>
              </a:ext>
            </a:extLst>
          </p:cNvPr>
          <p:cNvSpPr/>
          <p:nvPr/>
        </p:nvSpPr>
        <p:spPr>
          <a:xfrm>
            <a:off x="837724" y="4904423"/>
            <a:ext cx="6372701" cy="2360295"/>
          </a:xfrm>
          <a:prstGeom prst="roundRect">
            <a:avLst>
              <a:gd name="adj" fmla="val 1331"/>
            </a:avLst>
          </a:prstGeom>
          <a:solidFill>
            <a:schemeClr val="accent4">
              <a:lumMod val="20000"/>
              <a:lumOff val="80000"/>
            </a:schemeClr>
          </a:solidFill>
          <a:ln/>
        </p:spPr>
      </p:sp>
      <p:sp>
        <p:nvSpPr>
          <p:cNvPr id="14" name="Shape 10">
            <a:extLst>
              <a:ext uri="{FF2B5EF4-FFF2-40B4-BE49-F238E27FC236}">
                <a16:creationId xmlns:a16="http://schemas.microsoft.com/office/drawing/2014/main" id="{4CCBD75D-AF30-4854-8846-3FF73F7C96D6}"/>
              </a:ext>
            </a:extLst>
          </p:cNvPr>
          <p:cNvSpPr/>
          <p:nvPr/>
        </p:nvSpPr>
        <p:spPr>
          <a:xfrm>
            <a:off x="1047155" y="5113853"/>
            <a:ext cx="628293" cy="628293"/>
          </a:xfrm>
          <a:prstGeom prst="roundRect">
            <a:avLst>
              <a:gd name="adj" fmla="val 14552264"/>
            </a:avLst>
          </a:prstGeom>
          <a:solidFill>
            <a:srgbClr val="EF9C82"/>
          </a:solidFill>
          <a:ln/>
        </p:spPr>
      </p:sp>
      <p:pic>
        <p:nvPicPr>
          <p:cNvPr id="15" name="Image 2" descr="preencoded.png">
            <a:extLst>
              <a:ext uri="{FF2B5EF4-FFF2-40B4-BE49-F238E27FC236}">
                <a16:creationId xmlns:a16="http://schemas.microsoft.com/office/drawing/2014/main" id="{1DFF3B5E-A1A9-4F26-AC6B-93E98978CFFB}"/>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1219914" y="5286613"/>
            <a:ext cx="282654" cy="282654"/>
          </a:xfrm>
          <a:prstGeom prst="rect">
            <a:avLst/>
          </a:prstGeom>
        </p:spPr>
      </p:pic>
      <p:sp>
        <p:nvSpPr>
          <p:cNvPr id="16" name="Text 11">
            <a:extLst>
              <a:ext uri="{FF2B5EF4-FFF2-40B4-BE49-F238E27FC236}">
                <a16:creationId xmlns:a16="http://schemas.microsoft.com/office/drawing/2014/main" id="{FE7D22C2-C8A0-477A-ABAC-995684AAACC9}"/>
              </a:ext>
            </a:extLst>
          </p:cNvPr>
          <p:cNvSpPr/>
          <p:nvPr/>
        </p:nvSpPr>
        <p:spPr>
          <a:xfrm>
            <a:off x="1047155" y="5951577"/>
            <a:ext cx="2520672" cy="308015"/>
          </a:xfrm>
          <a:prstGeom prst="rect">
            <a:avLst/>
          </a:prstGeom>
          <a:noFill/>
          <a:ln/>
        </p:spPr>
        <p:txBody>
          <a:bodyPr wrap="none" lIns="0" tIns="0" rIns="0" bIns="0" rtlCol="0" anchor="t"/>
          <a:lstStyle/>
          <a:p>
            <a:pPr marL="0" indent="0" algn="l">
              <a:lnSpc>
                <a:spcPts val="2400"/>
              </a:lnSpc>
              <a:buNone/>
            </a:pPr>
            <a:r>
              <a:rPr lang="en-US" sz="1900" b="1" dirty="0">
                <a:latin typeface="Times New Roman" panose="02020603050405020304" pitchFamily="18" charset="0"/>
                <a:ea typeface="Quattrocento" pitchFamily="34" charset="-122"/>
                <a:cs typeface="Times New Roman" panose="02020603050405020304" pitchFamily="18" charset="0"/>
              </a:rPr>
              <a:t>Evaluate Subscriptions</a:t>
            </a:r>
            <a:endParaRPr lang="en-US" sz="1900" b="1" dirty="0">
              <a:latin typeface="Times New Roman" panose="02020603050405020304" pitchFamily="18" charset="0"/>
              <a:cs typeface="Times New Roman" panose="02020603050405020304" pitchFamily="18" charset="0"/>
            </a:endParaRPr>
          </a:p>
        </p:txBody>
      </p:sp>
      <p:sp>
        <p:nvSpPr>
          <p:cNvPr id="17" name="Text 12">
            <a:extLst>
              <a:ext uri="{FF2B5EF4-FFF2-40B4-BE49-F238E27FC236}">
                <a16:creationId xmlns:a16="http://schemas.microsoft.com/office/drawing/2014/main" id="{FFB4EBA6-49B7-43C2-97E7-5F74AED9F874}"/>
              </a:ext>
            </a:extLst>
          </p:cNvPr>
          <p:cNvSpPr/>
          <p:nvPr/>
        </p:nvSpPr>
        <p:spPr>
          <a:xfrm>
            <a:off x="1047155" y="6385203"/>
            <a:ext cx="5953839" cy="670084"/>
          </a:xfrm>
          <a:prstGeom prst="rect">
            <a:avLst/>
          </a:prstGeom>
          <a:noFill/>
          <a:ln/>
        </p:spPr>
        <p:txBody>
          <a:bodyPr wrap="square" lIns="0" tIns="0" rIns="0" bIns="0" rtlCol="0" anchor="t"/>
          <a:lstStyle/>
          <a:p>
            <a:pPr marL="0" indent="0" algn="l">
              <a:lnSpc>
                <a:spcPts val="2600"/>
              </a:lnSpc>
              <a:buNone/>
            </a:pPr>
            <a:r>
              <a:rPr lang="en-US" sz="1600" b="1" dirty="0">
                <a:latin typeface="Times New Roman" panose="02020603050405020304" pitchFamily="18" charset="0"/>
                <a:ea typeface="Quattrocento" pitchFamily="34" charset="-122"/>
                <a:cs typeface="Times New Roman" panose="02020603050405020304" pitchFamily="18" charset="0"/>
              </a:rPr>
              <a:t>Study subscription adoption patterns and factors influencing decisions to optimize long-term revenue</a:t>
            </a:r>
            <a:endParaRPr lang="en-US" sz="1600" b="1" dirty="0">
              <a:latin typeface="Times New Roman" panose="02020603050405020304" pitchFamily="18" charset="0"/>
              <a:cs typeface="Times New Roman" panose="02020603050405020304" pitchFamily="18" charset="0"/>
            </a:endParaRPr>
          </a:p>
        </p:txBody>
      </p:sp>
      <p:sp>
        <p:nvSpPr>
          <p:cNvPr id="18" name="Shape 13">
            <a:extLst>
              <a:ext uri="{FF2B5EF4-FFF2-40B4-BE49-F238E27FC236}">
                <a16:creationId xmlns:a16="http://schemas.microsoft.com/office/drawing/2014/main" id="{0BF85224-B760-4563-9B7C-4A71402C69DC}"/>
              </a:ext>
            </a:extLst>
          </p:cNvPr>
          <p:cNvSpPr/>
          <p:nvPr/>
        </p:nvSpPr>
        <p:spPr>
          <a:xfrm>
            <a:off x="7419856" y="4904423"/>
            <a:ext cx="6372820" cy="2360295"/>
          </a:xfrm>
          <a:prstGeom prst="roundRect">
            <a:avLst>
              <a:gd name="adj" fmla="val 1331"/>
            </a:avLst>
          </a:prstGeom>
          <a:solidFill>
            <a:schemeClr val="accent4">
              <a:lumMod val="20000"/>
              <a:lumOff val="80000"/>
            </a:schemeClr>
          </a:solidFill>
          <a:ln/>
        </p:spPr>
      </p:sp>
      <p:sp>
        <p:nvSpPr>
          <p:cNvPr id="19" name="Shape 14">
            <a:extLst>
              <a:ext uri="{FF2B5EF4-FFF2-40B4-BE49-F238E27FC236}">
                <a16:creationId xmlns:a16="http://schemas.microsoft.com/office/drawing/2014/main" id="{58AE3D6C-CBB8-464B-BA70-26DC3FC9576D}"/>
              </a:ext>
            </a:extLst>
          </p:cNvPr>
          <p:cNvSpPr/>
          <p:nvPr/>
        </p:nvSpPr>
        <p:spPr>
          <a:xfrm>
            <a:off x="7629287" y="5113853"/>
            <a:ext cx="628293" cy="628293"/>
          </a:xfrm>
          <a:prstGeom prst="roundRect">
            <a:avLst>
              <a:gd name="adj" fmla="val 14552264"/>
            </a:avLst>
          </a:prstGeom>
          <a:solidFill>
            <a:srgbClr val="EF9C82"/>
          </a:solidFill>
          <a:ln/>
        </p:spPr>
      </p:sp>
      <p:pic>
        <p:nvPicPr>
          <p:cNvPr id="20" name="Image 3" descr="preencoded.png">
            <a:extLst>
              <a:ext uri="{FF2B5EF4-FFF2-40B4-BE49-F238E27FC236}">
                <a16:creationId xmlns:a16="http://schemas.microsoft.com/office/drawing/2014/main" id="{B2FB0CB3-A9F2-47ED-B78B-12131C338B9D}"/>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7802047" y="5286613"/>
            <a:ext cx="282654" cy="282654"/>
          </a:xfrm>
          <a:prstGeom prst="rect">
            <a:avLst/>
          </a:prstGeom>
        </p:spPr>
      </p:pic>
      <p:sp>
        <p:nvSpPr>
          <p:cNvPr id="21" name="Text 15">
            <a:extLst>
              <a:ext uri="{FF2B5EF4-FFF2-40B4-BE49-F238E27FC236}">
                <a16:creationId xmlns:a16="http://schemas.microsoft.com/office/drawing/2014/main" id="{471E5578-F770-406E-9629-D5867575087E}"/>
              </a:ext>
            </a:extLst>
          </p:cNvPr>
          <p:cNvSpPr/>
          <p:nvPr/>
        </p:nvSpPr>
        <p:spPr>
          <a:xfrm>
            <a:off x="7629287" y="5951577"/>
            <a:ext cx="2464118" cy="308015"/>
          </a:xfrm>
          <a:prstGeom prst="rect">
            <a:avLst/>
          </a:prstGeom>
          <a:noFill/>
          <a:ln/>
        </p:spPr>
        <p:txBody>
          <a:bodyPr wrap="none" lIns="0" tIns="0" rIns="0" bIns="0" rtlCol="0" anchor="t"/>
          <a:lstStyle/>
          <a:p>
            <a:pPr marL="0" indent="0" algn="l">
              <a:lnSpc>
                <a:spcPts val="2400"/>
              </a:lnSpc>
              <a:buNone/>
            </a:pPr>
            <a:r>
              <a:rPr lang="en-US" sz="1900" b="1" dirty="0">
                <a:latin typeface="Times New Roman" panose="02020603050405020304" pitchFamily="18" charset="0"/>
                <a:ea typeface="Quattrocento" pitchFamily="34" charset="-122"/>
                <a:cs typeface="Times New Roman" panose="02020603050405020304" pitchFamily="18" charset="0"/>
              </a:rPr>
              <a:t>Enhance Retention</a:t>
            </a:r>
            <a:endParaRPr lang="en-US" sz="1900" b="1" dirty="0">
              <a:latin typeface="Times New Roman" panose="02020603050405020304" pitchFamily="18" charset="0"/>
              <a:cs typeface="Times New Roman" panose="02020603050405020304" pitchFamily="18" charset="0"/>
            </a:endParaRPr>
          </a:p>
        </p:txBody>
      </p:sp>
      <p:sp>
        <p:nvSpPr>
          <p:cNvPr id="22" name="Text 16">
            <a:extLst>
              <a:ext uri="{FF2B5EF4-FFF2-40B4-BE49-F238E27FC236}">
                <a16:creationId xmlns:a16="http://schemas.microsoft.com/office/drawing/2014/main" id="{1CDD26D7-1B9D-433D-919A-ED17F4438AD5}"/>
              </a:ext>
            </a:extLst>
          </p:cNvPr>
          <p:cNvSpPr/>
          <p:nvPr/>
        </p:nvSpPr>
        <p:spPr>
          <a:xfrm>
            <a:off x="7629287" y="6385203"/>
            <a:ext cx="5953958" cy="670084"/>
          </a:xfrm>
          <a:prstGeom prst="rect">
            <a:avLst/>
          </a:prstGeom>
          <a:noFill/>
          <a:ln/>
        </p:spPr>
        <p:txBody>
          <a:bodyPr wrap="square" lIns="0" tIns="0" rIns="0" bIns="0" rtlCol="0" anchor="t"/>
          <a:lstStyle/>
          <a:p>
            <a:pPr marL="0" indent="0" algn="l">
              <a:lnSpc>
                <a:spcPts val="2600"/>
              </a:lnSpc>
              <a:buNone/>
            </a:pPr>
            <a:r>
              <a:rPr lang="en-US" sz="1600" b="1" dirty="0">
                <a:latin typeface="Times New Roman" panose="02020603050405020304" pitchFamily="18" charset="0"/>
                <a:ea typeface="Quattrocento" pitchFamily="34" charset="-122"/>
                <a:cs typeface="Times New Roman" panose="02020603050405020304" pitchFamily="18" charset="0"/>
              </a:rPr>
              <a:t>Examine buying patterns and satisfaction drivers to improve retention and reduce customer churn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996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19100"/>
            <a:ext cx="14630400" cy="2835235"/>
          </a:xfrm>
          <a:prstGeom prst="rect">
            <a:avLst/>
          </a:prstGeom>
        </p:spPr>
      </p:pic>
      <p:sp>
        <p:nvSpPr>
          <p:cNvPr id="3" name="Text 0"/>
          <p:cNvSpPr/>
          <p:nvPr/>
        </p:nvSpPr>
        <p:spPr>
          <a:xfrm>
            <a:off x="793790" y="400871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Dataset Overview</a:t>
            </a:r>
            <a:endParaRPr lang="en-US" sz="4450" dirty="0"/>
          </a:p>
        </p:txBody>
      </p:sp>
      <p:sp>
        <p:nvSpPr>
          <p:cNvPr id="4" name="Text 1"/>
          <p:cNvSpPr/>
          <p:nvPr/>
        </p:nvSpPr>
        <p:spPr>
          <a:xfrm>
            <a:off x="793790" y="5171003"/>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3,900</a:t>
            </a:r>
            <a:endParaRPr lang="en-US" sz="5850" dirty="0"/>
          </a:p>
        </p:txBody>
      </p:sp>
      <p:sp>
        <p:nvSpPr>
          <p:cNvPr id="5" name="Text 2"/>
          <p:cNvSpPr/>
          <p:nvPr/>
        </p:nvSpPr>
        <p:spPr>
          <a:xfrm>
            <a:off x="1455420" y="620279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Total Purchases</a:t>
            </a:r>
            <a:endParaRPr lang="en-US" sz="2200" dirty="0"/>
          </a:p>
        </p:txBody>
      </p:sp>
      <p:sp>
        <p:nvSpPr>
          <p:cNvPr id="6" name="Text 3"/>
          <p:cNvSpPr/>
          <p:nvPr/>
        </p:nvSpPr>
        <p:spPr>
          <a:xfrm>
            <a:off x="793790" y="6693218"/>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Comprehensive transaction data</a:t>
            </a:r>
            <a:endParaRPr lang="en-US" sz="1750" dirty="0"/>
          </a:p>
        </p:txBody>
      </p:sp>
      <p:sp>
        <p:nvSpPr>
          <p:cNvPr id="7" name="Text 4"/>
          <p:cNvSpPr/>
          <p:nvPr/>
        </p:nvSpPr>
        <p:spPr>
          <a:xfrm>
            <a:off x="5235893" y="5171003"/>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18</a:t>
            </a:r>
            <a:endParaRPr lang="en-US" sz="5850" dirty="0"/>
          </a:p>
        </p:txBody>
      </p:sp>
      <p:sp>
        <p:nvSpPr>
          <p:cNvPr id="8" name="Text 5"/>
          <p:cNvSpPr/>
          <p:nvPr/>
        </p:nvSpPr>
        <p:spPr>
          <a:xfrm>
            <a:off x="5897523" y="620279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Data Columns</a:t>
            </a:r>
            <a:endParaRPr lang="en-US" sz="2200" dirty="0"/>
          </a:p>
        </p:txBody>
      </p:sp>
      <p:sp>
        <p:nvSpPr>
          <p:cNvPr id="9" name="Text 6"/>
          <p:cNvSpPr/>
          <p:nvPr/>
        </p:nvSpPr>
        <p:spPr>
          <a:xfrm>
            <a:off x="5235893" y="6693218"/>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Customer demographics &amp; behavior</a:t>
            </a:r>
            <a:endParaRPr lang="en-US" sz="1750" dirty="0"/>
          </a:p>
        </p:txBody>
      </p:sp>
      <p:sp>
        <p:nvSpPr>
          <p:cNvPr id="10" name="Text 7"/>
          <p:cNvSpPr/>
          <p:nvPr/>
        </p:nvSpPr>
        <p:spPr>
          <a:xfrm>
            <a:off x="9677995" y="5171003"/>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37</a:t>
            </a:r>
            <a:endParaRPr lang="en-US" sz="5850" dirty="0"/>
          </a:p>
        </p:txBody>
      </p:sp>
      <p:sp>
        <p:nvSpPr>
          <p:cNvPr id="11" name="Text 8"/>
          <p:cNvSpPr/>
          <p:nvPr/>
        </p:nvSpPr>
        <p:spPr>
          <a:xfrm>
            <a:off x="10339626" y="620279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Missing Values</a:t>
            </a:r>
            <a:endParaRPr lang="en-US" sz="2200" dirty="0"/>
          </a:p>
        </p:txBody>
      </p:sp>
      <p:sp>
        <p:nvSpPr>
          <p:cNvPr id="12" name="Text 9"/>
          <p:cNvSpPr/>
          <p:nvPr/>
        </p:nvSpPr>
        <p:spPr>
          <a:xfrm>
            <a:off x="9677995" y="6693218"/>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Only in Review Rating column</a:t>
            </a:r>
            <a:endParaRPr lang="en-US" sz="1750" dirty="0"/>
          </a:p>
        </p:txBody>
      </p:sp>
      <p:sp>
        <p:nvSpPr>
          <p:cNvPr id="13" name="Rectangle 12">
            <a:extLst>
              <a:ext uri="{FF2B5EF4-FFF2-40B4-BE49-F238E27FC236}">
                <a16:creationId xmlns:a16="http://schemas.microsoft.com/office/drawing/2014/main" id="{2BEAADC4-A9E1-4ACE-B555-D9A3C357DFA8}"/>
              </a:ext>
            </a:extLst>
          </p:cNvPr>
          <p:cNvSpPr/>
          <p:nvPr/>
        </p:nvSpPr>
        <p:spPr>
          <a:xfrm>
            <a:off x="11690430" y="7002683"/>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86044"/>
            <a:ext cx="7258526"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Data Preparation Process</a:t>
            </a:r>
            <a:endParaRPr lang="en-US" sz="4450" dirty="0"/>
          </a:p>
        </p:txBody>
      </p:sp>
      <p:sp>
        <p:nvSpPr>
          <p:cNvPr id="3" name="Text 1"/>
          <p:cNvSpPr/>
          <p:nvPr/>
        </p:nvSpPr>
        <p:spPr>
          <a:xfrm>
            <a:off x="793790"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01</a:t>
            </a:r>
            <a:endParaRPr lang="en-US" sz="1750" dirty="0"/>
          </a:p>
        </p:txBody>
      </p:sp>
      <p:sp>
        <p:nvSpPr>
          <p:cNvPr id="4" name="Shape 2"/>
          <p:cNvSpPr/>
          <p:nvPr/>
        </p:nvSpPr>
        <p:spPr>
          <a:xfrm>
            <a:off x="793790" y="3203496"/>
            <a:ext cx="4196358" cy="30480"/>
          </a:xfrm>
          <a:prstGeom prst="rect">
            <a:avLst/>
          </a:prstGeom>
          <a:solidFill>
            <a:srgbClr val="B88E23"/>
          </a:solidFill>
          <a:ln/>
        </p:spPr>
      </p:sp>
      <p:sp>
        <p:nvSpPr>
          <p:cNvPr id="5" name="Text 3"/>
          <p:cNvSpPr/>
          <p:nvPr/>
        </p:nvSpPr>
        <p:spPr>
          <a:xfrm>
            <a:off x="793790" y="33778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Data Loading</a:t>
            </a:r>
            <a:endParaRPr lang="en-US" sz="2200" dirty="0"/>
          </a:p>
        </p:txBody>
      </p:sp>
      <p:sp>
        <p:nvSpPr>
          <p:cNvPr id="6" name="Text 4"/>
          <p:cNvSpPr/>
          <p:nvPr/>
        </p:nvSpPr>
        <p:spPr>
          <a:xfrm>
            <a:off x="793790" y="3868222"/>
            <a:ext cx="4196358"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Imported dataset using pandas</a:t>
            </a:r>
            <a:endParaRPr lang="en-US" sz="1750" dirty="0"/>
          </a:p>
        </p:txBody>
      </p:sp>
      <p:sp>
        <p:nvSpPr>
          <p:cNvPr id="7" name="Text 5"/>
          <p:cNvSpPr/>
          <p:nvPr/>
        </p:nvSpPr>
        <p:spPr>
          <a:xfrm>
            <a:off x="5216962"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02</a:t>
            </a:r>
            <a:endParaRPr lang="en-US" sz="1750" dirty="0"/>
          </a:p>
        </p:txBody>
      </p:sp>
      <p:sp>
        <p:nvSpPr>
          <p:cNvPr id="8" name="Shape 6"/>
          <p:cNvSpPr/>
          <p:nvPr/>
        </p:nvSpPr>
        <p:spPr>
          <a:xfrm>
            <a:off x="5216962" y="3203496"/>
            <a:ext cx="4196358" cy="30480"/>
          </a:xfrm>
          <a:prstGeom prst="rect">
            <a:avLst/>
          </a:prstGeom>
          <a:solidFill>
            <a:srgbClr val="B88E23"/>
          </a:solidFill>
          <a:ln/>
        </p:spPr>
      </p:sp>
      <p:sp>
        <p:nvSpPr>
          <p:cNvPr id="9" name="Text 7"/>
          <p:cNvSpPr/>
          <p:nvPr/>
        </p:nvSpPr>
        <p:spPr>
          <a:xfrm>
            <a:off x="5216962" y="33778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Initial Exploration</a:t>
            </a:r>
            <a:endParaRPr lang="en-US" sz="2200" dirty="0"/>
          </a:p>
        </p:txBody>
      </p:sp>
      <p:sp>
        <p:nvSpPr>
          <p:cNvPr id="10" name="Text 8"/>
          <p:cNvSpPr/>
          <p:nvPr/>
        </p:nvSpPr>
        <p:spPr>
          <a:xfrm>
            <a:off x="5216962" y="3868222"/>
            <a:ext cx="4196358"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Structure check and summary statistics</a:t>
            </a:r>
            <a:endParaRPr lang="en-US" sz="1750" dirty="0"/>
          </a:p>
        </p:txBody>
      </p:sp>
      <p:sp>
        <p:nvSpPr>
          <p:cNvPr id="11" name="Text 9"/>
          <p:cNvSpPr/>
          <p:nvPr/>
        </p:nvSpPr>
        <p:spPr>
          <a:xfrm>
            <a:off x="9640133" y="28484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03</a:t>
            </a:r>
            <a:endParaRPr lang="en-US" sz="1750" dirty="0"/>
          </a:p>
        </p:txBody>
      </p:sp>
      <p:sp>
        <p:nvSpPr>
          <p:cNvPr id="12" name="Shape 10"/>
          <p:cNvSpPr/>
          <p:nvPr/>
        </p:nvSpPr>
        <p:spPr>
          <a:xfrm>
            <a:off x="9640133" y="3203496"/>
            <a:ext cx="4196358" cy="30480"/>
          </a:xfrm>
          <a:prstGeom prst="rect">
            <a:avLst/>
          </a:prstGeom>
          <a:solidFill>
            <a:srgbClr val="B88E23"/>
          </a:solidFill>
          <a:ln/>
        </p:spPr>
      </p:sp>
      <p:sp>
        <p:nvSpPr>
          <p:cNvPr id="13" name="Text 11"/>
          <p:cNvSpPr/>
          <p:nvPr/>
        </p:nvSpPr>
        <p:spPr>
          <a:xfrm>
            <a:off x="9640133" y="3377803"/>
            <a:ext cx="3309818"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Missing Data Handling</a:t>
            </a:r>
            <a:endParaRPr lang="en-US" sz="2200" dirty="0"/>
          </a:p>
        </p:txBody>
      </p:sp>
      <p:sp>
        <p:nvSpPr>
          <p:cNvPr id="14" name="Text 12"/>
          <p:cNvSpPr/>
          <p:nvPr/>
        </p:nvSpPr>
        <p:spPr>
          <a:xfrm>
            <a:off x="9640133" y="3868222"/>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Imputed Review Rating with median values</a:t>
            </a:r>
            <a:endParaRPr lang="en-US" sz="1750" dirty="0"/>
          </a:p>
        </p:txBody>
      </p:sp>
      <p:sp>
        <p:nvSpPr>
          <p:cNvPr id="15" name="Text 13"/>
          <p:cNvSpPr/>
          <p:nvPr/>
        </p:nvSpPr>
        <p:spPr>
          <a:xfrm>
            <a:off x="793790"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04</a:t>
            </a:r>
            <a:endParaRPr lang="en-US" sz="1750" dirty="0"/>
          </a:p>
        </p:txBody>
      </p:sp>
      <p:sp>
        <p:nvSpPr>
          <p:cNvPr id="16" name="Shape 14"/>
          <p:cNvSpPr/>
          <p:nvPr/>
        </p:nvSpPr>
        <p:spPr>
          <a:xfrm>
            <a:off x="793790" y="5345906"/>
            <a:ext cx="6407944" cy="30480"/>
          </a:xfrm>
          <a:prstGeom prst="rect">
            <a:avLst/>
          </a:prstGeom>
          <a:solidFill>
            <a:srgbClr val="B88E23"/>
          </a:solidFill>
          <a:ln/>
        </p:spPr>
      </p:sp>
      <p:sp>
        <p:nvSpPr>
          <p:cNvPr id="17" name="Text 15"/>
          <p:cNvSpPr/>
          <p:nvPr/>
        </p:nvSpPr>
        <p:spPr>
          <a:xfrm>
            <a:off x="793790" y="5520214"/>
            <a:ext cx="2954417"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Feature Engineering</a:t>
            </a:r>
            <a:endParaRPr lang="en-US" sz="2200" dirty="0"/>
          </a:p>
        </p:txBody>
      </p:sp>
      <p:sp>
        <p:nvSpPr>
          <p:cNvPr id="18" name="Text 16"/>
          <p:cNvSpPr/>
          <p:nvPr/>
        </p:nvSpPr>
        <p:spPr>
          <a:xfrm>
            <a:off x="793790"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Created age groups and purchase frequency</a:t>
            </a:r>
            <a:endParaRPr lang="en-US" sz="1750" dirty="0"/>
          </a:p>
        </p:txBody>
      </p:sp>
      <p:sp>
        <p:nvSpPr>
          <p:cNvPr id="19" name="Text 17"/>
          <p:cNvSpPr/>
          <p:nvPr/>
        </p:nvSpPr>
        <p:spPr>
          <a:xfrm>
            <a:off x="7428548"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Libre Baskerville Light" pitchFamily="34" charset="0"/>
                <a:ea typeface="Libre Baskerville Light" pitchFamily="34" charset="-122"/>
                <a:cs typeface="Libre Baskerville Light" pitchFamily="34" charset="-120"/>
              </a:rPr>
              <a:t>05</a:t>
            </a:r>
            <a:endParaRPr lang="en-US" sz="1750" dirty="0"/>
          </a:p>
        </p:txBody>
      </p:sp>
      <p:sp>
        <p:nvSpPr>
          <p:cNvPr id="20" name="Shape 18"/>
          <p:cNvSpPr/>
          <p:nvPr/>
        </p:nvSpPr>
        <p:spPr>
          <a:xfrm>
            <a:off x="7428548" y="5345906"/>
            <a:ext cx="6407944" cy="30480"/>
          </a:xfrm>
          <a:prstGeom prst="rect">
            <a:avLst/>
          </a:prstGeom>
          <a:solidFill>
            <a:srgbClr val="B88E23"/>
          </a:solidFill>
          <a:ln/>
        </p:spPr>
      </p:sp>
      <p:sp>
        <p:nvSpPr>
          <p:cNvPr id="21" name="Text 19"/>
          <p:cNvSpPr/>
          <p:nvPr/>
        </p:nvSpPr>
        <p:spPr>
          <a:xfrm>
            <a:off x="7428548" y="5520214"/>
            <a:ext cx="3012877"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Database Integration</a:t>
            </a:r>
            <a:endParaRPr lang="en-US" sz="2200" dirty="0"/>
          </a:p>
        </p:txBody>
      </p:sp>
      <p:sp>
        <p:nvSpPr>
          <p:cNvPr id="22" name="Text 20"/>
          <p:cNvSpPr/>
          <p:nvPr/>
        </p:nvSpPr>
        <p:spPr>
          <a:xfrm>
            <a:off x="7428548" y="601063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Connected to PostgreSQL for analysis</a:t>
            </a:r>
            <a:endParaRPr lang="en-US" sz="1750" dirty="0"/>
          </a:p>
        </p:txBody>
      </p:sp>
      <p:sp>
        <p:nvSpPr>
          <p:cNvPr id="23" name="Rectangle 22">
            <a:extLst>
              <a:ext uri="{FF2B5EF4-FFF2-40B4-BE49-F238E27FC236}">
                <a16:creationId xmlns:a16="http://schemas.microsoft.com/office/drawing/2014/main" id="{70D394BF-29BA-43F0-8A10-697C7C509BE1}"/>
              </a:ext>
            </a:extLst>
          </p:cNvPr>
          <p:cNvSpPr/>
          <p:nvPr/>
        </p:nvSpPr>
        <p:spPr>
          <a:xfrm>
            <a:off x="11690430" y="6991107"/>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A2C543-0242-4334-AC79-E6880048B0A3}"/>
              </a:ext>
            </a:extLst>
          </p:cNvPr>
          <p:cNvSpPr/>
          <p:nvPr/>
        </p:nvSpPr>
        <p:spPr>
          <a:xfrm>
            <a:off x="11690430" y="6896583"/>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 0">
            <a:extLst>
              <a:ext uri="{FF2B5EF4-FFF2-40B4-BE49-F238E27FC236}">
                <a16:creationId xmlns:a16="http://schemas.microsoft.com/office/drawing/2014/main" id="{2304DBAB-E875-484E-8884-0EF4E7BC03B6}"/>
              </a:ext>
            </a:extLst>
          </p:cNvPr>
          <p:cNvSpPr/>
          <p:nvPr/>
        </p:nvSpPr>
        <p:spPr>
          <a:xfrm>
            <a:off x="1142187" y="745241"/>
            <a:ext cx="2884527" cy="317063"/>
          </a:xfrm>
          <a:prstGeom prst="rect">
            <a:avLst/>
          </a:prstGeom>
          <a:noFill/>
          <a:ln/>
        </p:spPr>
        <p:txBody>
          <a:bodyPr wrap="none" lIns="0" tIns="0" rIns="0" bIns="0" rtlCol="0" anchor="t"/>
          <a:lstStyle/>
          <a:p>
            <a:pPr marL="0" indent="0" algn="l">
              <a:lnSpc>
                <a:spcPts val="2450"/>
              </a:lnSpc>
              <a:buNone/>
            </a:pPr>
            <a:r>
              <a:rPr lang="en-US" sz="4000" dirty="0">
                <a:latin typeface="Times New Roman" panose="02020603050405020304" pitchFamily="18" charset="0"/>
                <a:ea typeface="Quattrocento" pitchFamily="34" charset="-122"/>
                <a:cs typeface="Times New Roman" panose="02020603050405020304" pitchFamily="18" charset="0"/>
              </a:rPr>
              <a:t>Customer Profile Insights</a:t>
            </a:r>
            <a:endParaRPr lang="en-US" sz="400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7373C52A-E008-47BE-873C-97B204F77ABB}"/>
              </a:ext>
            </a:extLst>
          </p:cNvPr>
          <p:cNvSpPr/>
          <p:nvPr/>
        </p:nvSpPr>
        <p:spPr>
          <a:xfrm>
            <a:off x="2284571" y="2357289"/>
            <a:ext cx="1326118" cy="269438"/>
          </a:xfrm>
          <a:prstGeom prst="rect">
            <a:avLst/>
          </a:prstGeom>
          <a:noFill/>
          <a:ln/>
        </p:spPr>
        <p:txBody>
          <a:bodyPr wrap="none" lIns="0" tIns="0" rIns="0" bIns="0" rtlCol="0" anchor="t"/>
          <a:lstStyle/>
          <a:p>
            <a:pPr marL="0" indent="0" algn="ctr">
              <a:lnSpc>
                <a:spcPts val="2100"/>
              </a:lnSpc>
              <a:buNone/>
            </a:pPr>
            <a:r>
              <a:rPr lang="en-US" sz="3200" dirty="0">
                <a:latin typeface="Times New Roman" panose="02020603050405020304" pitchFamily="18" charset="0"/>
                <a:ea typeface="Quattrocento" pitchFamily="34" charset="-122"/>
                <a:cs typeface="Times New Roman" panose="02020603050405020304" pitchFamily="18" charset="0"/>
              </a:rPr>
              <a:t>27%</a:t>
            </a:r>
            <a:endParaRPr lang="en-US" sz="3200" dirty="0">
              <a:latin typeface="Times New Roman" panose="02020603050405020304" pitchFamily="18" charset="0"/>
              <a:cs typeface="Times New Roman" panose="02020603050405020304" pitchFamily="18" charset="0"/>
            </a:endParaRPr>
          </a:p>
        </p:txBody>
      </p:sp>
      <p:pic>
        <p:nvPicPr>
          <p:cNvPr id="5" name="Image 0" descr="preencoded.png">
            <a:extLst>
              <a:ext uri="{FF2B5EF4-FFF2-40B4-BE49-F238E27FC236}">
                <a16:creationId xmlns:a16="http://schemas.microsoft.com/office/drawing/2014/main" id="{FF386BC1-90EE-4CCC-83B2-BE38644BBB85}"/>
              </a:ext>
            </a:extLst>
          </p:cNvPr>
          <p:cNvPicPr>
            <a:picLocks noChangeAspect="1"/>
          </p:cNvPicPr>
          <p:nvPr/>
        </p:nvPicPr>
        <p:blipFill>
          <a:blip r:embed="rId2"/>
          <a:stretch>
            <a:fillRect/>
          </a:stretch>
        </p:blipFill>
        <p:spPr>
          <a:xfrm>
            <a:off x="2020649" y="1565086"/>
            <a:ext cx="1735654" cy="1735654"/>
          </a:xfrm>
          <a:prstGeom prst="rect">
            <a:avLst/>
          </a:prstGeom>
        </p:spPr>
      </p:pic>
      <p:sp>
        <p:nvSpPr>
          <p:cNvPr id="6" name="Text 2">
            <a:extLst>
              <a:ext uri="{FF2B5EF4-FFF2-40B4-BE49-F238E27FC236}">
                <a16:creationId xmlns:a16="http://schemas.microsoft.com/office/drawing/2014/main" id="{45DF783F-CB5A-46EE-93D1-4CDF679EF021}"/>
              </a:ext>
            </a:extLst>
          </p:cNvPr>
          <p:cNvSpPr/>
          <p:nvPr/>
        </p:nvSpPr>
        <p:spPr>
          <a:xfrm>
            <a:off x="2254289" y="3514636"/>
            <a:ext cx="1268373" cy="158472"/>
          </a:xfrm>
          <a:prstGeom prst="rect">
            <a:avLst/>
          </a:prstGeom>
          <a:noFill/>
          <a:ln/>
        </p:spPr>
        <p:txBody>
          <a:bodyPr wrap="none" lIns="0" tIns="0" rIns="0" bIns="0" rtlCol="0" anchor="t"/>
          <a:lstStyle/>
          <a:p>
            <a:pPr marL="0" indent="0" algn="ctr">
              <a:lnSpc>
                <a:spcPts val="1200"/>
              </a:lnSpc>
              <a:buNone/>
            </a:pPr>
            <a:r>
              <a:rPr lang="en-US" sz="2400" dirty="0">
                <a:latin typeface="Times New Roman" panose="02020603050405020304" pitchFamily="18" charset="0"/>
                <a:ea typeface="Quattrocento" pitchFamily="34" charset="-122"/>
                <a:cs typeface="Times New Roman" panose="02020603050405020304" pitchFamily="18" charset="0"/>
              </a:rPr>
              <a:t>Subscription Rate</a:t>
            </a:r>
            <a:endParaRPr lang="en-US" sz="2400" dirty="0">
              <a:latin typeface="Times New Roman" panose="02020603050405020304" pitchFamily="18" charset="0"/>
              <a:cs typeface="Times New Roman" panose="02020603050405020304" pitchFamily="18" charset="0"/>
            </a:endParaRPr>
          </a:p>
        </p:txBody>
      </p:sp>
      <p:sp>
        <p:nvSpPr>
          <p:cNvPr id="7" name="Text 3">
            <a:extLst>
              <a:ext uri="{FF2B5EF4-FFF2-40B4-BE49-F238E27FC236}">
                <a16:creationId xmlns:a16="http://schemas.microsoft.com/office/drawing/2014/main" id="{7BC8C3A0-0AE3-40E1-B297-4AA7EBAEC693}"/>
              </a:ext>
            </a:extLst>
          </p:cNvPr>
          <p:cNvSpPr/>
          <p:nvPr/>
        </p:nvSpPr>
        <p:spPr>
          <a:xfrm>
            <a:off x="1104901" y="3860801"/>
            <a:ext cx="3213100" cy="317064"/>
          </a:xfrm>
          <a:prstGeom prst="rect">
            <a:avLst/>
          </a:prstGeom>
          <a:noFill/>
          <a:ln/>
        </p:spPr>
        <p:txBody>
          <a:bodyPr wrap="none" lIns="0" tIns="0" rIns="0" bIns="0" rtlCol="0" anchor="t"/>
          <a:lstStyle/>
          <a:p>
            <a:pPr marL="0" indent="0" algn="ctr">
              <a:buNone/>
            </a:pPr>
            <a:r>
              <a:rPr lang="en-US" sz="2000" dirty="0">
                <a:latin typeface="Times New Roman" panose="02020603050405020304" pitchFamily="18" charset="0"/>
                <a:ea typeface="Quattrocento" pitchFamily="34" charset="-122"/>
                <a:cs typeface="Times New Roman" panose="02020603050405020304" pitchFamily="18" charset="0"/>
              </a:rPr>
              <a:t>Current subscribers with</a:t>
            </a:r>
          </a:p>
          <a:p>
            <a:pPr marL="0" indent="0" algn="ctr">
              <a:buNone/>
            </a:pPr>
            <a:r>
              <a:rPr lang="en-US" sz="2000" dirty="0">
                <a:latin typeface="Times New Roman" panose="02020603050405020304" pitchFamily="18" charset="0"/>
                <a:ea typeface="Quattrocento" pitchFamily="34" charset="-122"/>
                <a:cs typeface="Times New Roman" panose="02020603050405020304" pitchFamily="18" charset="0"/>
              </a:rPr>
              <a:t> 73% conversion opportunity</a:t>
            </a:r>
            <a:endParaRPr lang="en-US" sz="2000" dirty="0">
              <a:latin typeface="Times New Roman" panose="02020603050405020304" pitchFamily="18" charset="0"/>
              <a:cs typeface="Times New Roman" panose="02020603050405020304" pitchFamily="18" charset="0"/>
            </a:endParaRPr>
          </a:p>
        </p:txBody>
      </p:sp>
      <p:sp>
        <p:nvSpPr>
          <p:cNvPr id="8" name="Text 4">
            <a:extLst>
              <a:ext uri="{FF2B5EF4-FFF2-40B4-BE49-F238E27FC236}">
                <a16:creationId xmlns:a16="http://schemas.microsoft.com/office/drawing/2014/main" id="{4C33D7B5-791E-4502-B659-AD4E17DD3B97}"/>
              </a:ext>
            </a:extLst>
          </p:cNvPr>
          <p:cNvSpPr/>
          <p:nvPr/>
        </p:nvSpPr>
        <p:spPr>
          <a:xfrm>
            <a:off x="6918722" y="2357289"/>
            <a:ext cx="1326118" cy="269438"/>
          </a:xfrm>
          <a:prstGeom prst="rect">
            <a:avLst/>
          </a:prstGeom>
          <a:noFill/>
          <a:ln/>
        </p:spPr>
        <p:txBody>
          <a:bodyPr wrap="none" lIns="0" tIns="0" rIns="0" bIns="0" rtlCol="0" anchor="t"/>
          <a:lstStyle/>
          <a:p>
            <a:pPr marL="0" indent="0" algn="ctr">
              <a:lnSpc>
                <a:spcPts val="2100"/>
              </a:lnSpc>
              <a:buNone/>
            </a:pPr>
            <a:r>
              <a:rPr lang="en-US" sz="3200" dirty="0">
                <a:latin typeface="Times New Roman" panose="02020603050405020304" pitchFamily="18" charset="0"/>
                <a:ea typeface="Quattrocento" pitchFamily="34" charset="-122"/>
                <a:cs typeface="Times New Roman" panose="02020603050405020304" pitchFamily="18" charset="0"/>
              </a:rPr>
              <a:t>$60.25</a:t>
            </a:r>
            <a:endParaRPr lang="en-US" sz="3200" dirty="0">
              <a:latin typeface="Times New Roman" panose="02020603050405020304" pitchFamily="18" charset="0"/>
              <a:cs typeface="Times New Roman" panose="02020603050405020304" pitchFamily="18" charset="0"/>
            </a:endParaRPr>
          </a:p>
        </p:txBody>
      </p:sp>
      <p:pic>
        <p:nvPicPr>
          <p:cNvPr id="9" name="Image 1" descr="preencoded.png">
            <a:extLst>
              <a:ext uri="{FF2B5EF4-FFF2-40B4-BE49-F238E27FC236}">
                <a16:creationId xmlns:a16="http://schemas.microsoft.com/office/drawing/2014/main" id="{24B27F13-381A-4544-A6A1-F3F09DF633B7}"/>
              </a:ext>
            </a:extLst>
          </p:cNvPr>
          <p:cNvPicPr>
            <a:picLocks noChangeAspect="1"/>
          </p:cNvPicPr>
          <p:nvPr/>
        </p:nvPicPr>
        <p:blipFill>
          <a:blip r:embed="rId3"/>
          <a:stretch>
            <a:fillRect/>
          </a:stretch>
        </p:blipFill>
        <p:spPr>
          <a:xfrm>
            <a:off x="6637873" y="1565086"/>
            <a:ext cx="1735654" cy="1735654"/>
          </a:xfrm>
          <a:prstGeom prst="rect">
            <a:avLst/>
          </a:prstGeom>
        </p:spPr>
      </p:pic>
      <p:sp>
        <p:nvSpPr>
          <p:cNvPr id="10" name="Text 5">
            <a:extLst>
              <a:ext uri="{FF2B5EF4-FFF2-40B4-BE49-F238E27FC236}">
                <a16:creationId xmlns:a16="http://schemas.microsoft.com/office/drawing/2014/main" id="{EAED485A-5709-4C53-81CF-C657A7DCB3FE}"/>
              </a:ext>
            </a:extLst>
          </p:cNvPr>
          <p:cNvSpPr/>
          <p:nvPr/>
        </p:nvSpPr>
        <p:spPr>
          <a:xfrm>
            <a:off x="6914654" y="3558282"/>
            <a:ext cx="1268373" cy="158472"/>
          </a:xfrm>
          <a:prstGeom prst="rect">
            <a:avLst/>
          </a:prstGeom>
          <a:noFill/>
          <a:ln/>
        </p:spPr>
        <p:txBody>
          <a:bodyPr wrap="none" lIns="0" tIns="0" rIns="0" bIns="0" rtlCol="0" anchor="t"/>
          <a:lstStyle/>
          <a:p>
            <a:pPr marL="0" indent="0" algn="ctr">
              <a:lnSpc>
                <a:spcPts val="1200"/>
              </a:lnSpc>
              <a:buNone/>
            </a:pPr>
            <a:r>
              <a:rPr lang="en-US" sz="2400" dirty="0">
                <a:latin typeface="Times New Roman" panose="02020603050405020304" pitchFamily="18" charset="0"/>
                <a:ea typeface="Quattrocento" pitchFamily="34" charset="-122"/>
                <a:cs typeface="Times New Roman" panose="02020603050405020304" pitchFamily="18" charset="0"/>
              </a:rPr>
              <a:t>Female Avg Spend</a:t>
            </a:r>
            <a:endParaRPr lang="en-US" sz="2400" dirty="0">
              <a:latin typeface="Times New Roman" panose="02020603050405020304" pitchFamily="18" charset="0"/>
              <a:cs typeface="Times New Roman" panose="02020603050405020304" pitchFamily="18" charset="0"/>
            </a:endParaRPr>
          </a:p>
        </p:txBody>
      </p:sp>
      <p:sp>
        <p:nvSpPr>
          <p:cNvPr id="11" name="Text 6">
            <a:extLst>
              <a:ext uri="{FF2B5EF4-FFF2-40B4-BE49-F238E27FC236}">
                <a16:creationId xmlns:a16="http://schemas.microsoft.com/office/drawing/2014/main" id="{79DB404D-0DF2-44C5-A5EC-A4F1CED8CEB9}"/>
              </a:ext>
            </a:extLst>
          </p:cNvPr>
          <p:cNvSpPr/>
          <p:nvPr/>
        </p:nvSpPr>
        <p:spPr>
          <a:xfrm>
            <a:off x="5587722" y="3976727"/>
            <a:ext cx="3454956" cy="317063"/>
          </a:xfrm>
          <a:prstGeom prst="rect">
            <a:avLst/>
          </a:prstGeom>
          <a:noFill/>
          <a:ln/>
        </p:spPr>
        <p:txBody>
          <a:bodyPr wrap="none" lIns="0" tIns="0" rIns="0" bIns="0" rtlCol="0" anchor="t"/>
          <a:lstStyle/>
          <a:p>
            <a:pPr marL="0" indent="0" algn="ctr">
              <a:buNone/>
            </a:pPr>
            <a:r>
              <a:rPr lang="en-US" sz="2000" dirty="0">
                <a:latin typeface="Times New Roman" panose="02020603050405020304" pitchFamily="18" charset="0"/>
                <a:ea typeface="Quattrocento" pitchFamily="34" charset="-122"/>
                <a:cs typeface="Times New Roman" panose="02020603050405020304" pitchFamily="18" charset="0"/>
              </a:rPr>
              <a:t>Slightly higher than overall </a:t>
            </a:r>
          </a:p>
          <a:p>
            <a:pPr marL="0" indent="0" algn="ctr">
              <a:buNone/>
            </a:pPr>
            <a:r>
              <a:rPr lang="en-US" sz="2000" dirty="0">
                <a:latin typeface="Times New Roman" panose="02020603050405020304" pitchFamily="18" charset="0"/>
                <a:ea typeface="Quattrocento" pitchFamily="34" charset="-122"/>
                <a:cs typeface="Times New Roman" panose="02020603050405020304" pitchFamily="18" charset="0"/>
              </a:rPr>
              <a:t>average of $59.76</a:t>
            </a:r>
            <a:endParaRPr lang="en-US" sz="2000" dirty="0">
              <a:latin typeface="Times New Roman" panose="02020603050405020304" pitchFamily="18" charset="0"/>
              <a:cs typeface="Times New Roman" panose="02020603050405020304" pitchFamily="18" charset="0"/>
            </a:endParaRPr>
          </a:p>
        </p:txBody>
      </p:sp>
      <p:sp>
        <p:nvSpPr>
          <p:cNvPr id="12" name="Text 7">
            <a:extLst>
              <a:ext uri="{FF2B5EF4-FFF2-40B4-BE49-F238E27FC236}">
                <a16:creationId xmlns:a16="http://schemas.microsoft.com/office/drawing/2014/main" id="{942E2108-460D-40AE-A772-378FD0B25209}"/>
              </a:ext>
            </a:extLst>
          </p:cNvPr>
          <p:cNvSpPr/>
          <p:nvPr/>
        </p:nvSpPr>
        <p:spPr>
          <a:xfrm>
            <a:off x="11552873" y="2357289"/>
            <a:ext cx="1326118" cy="269438"/>
          </a:xfrm>
          <a:prstGeom prst="rect">
            <a:avLst/>
          </a:prstGeom>
          <a:noFill/>
          <a:ln/>
        </p:spPr>
        <p:txBody>
          <a:bodyPr wrap="none" lIns="0" tIns="0" rIns="0" bIns="0" rtlCol="0" anchor="t"/>
          <a:lstStyle/>
          <a:p>
            <a:pPr marL="0" indent="0" algn="ctr">
              <a:lnSpc>
                <a:spcPts val="2100"/>
              </a:lnSpc>
              <a:buNone/>
            </a:pPr>
            <a:r>
              <a:rPr lang="en-US" sz="3200" dirty="0">
                <a:latin typeface="Times New Roman" panose="02020603050405020304" pitchFamily="18" charset="0"/>
                <a:ea typeface="Quattrocento" pitchFamily="34" charset="-122"/>
                <a:cs typeface="Times New Roman" panose="02020603050405020304" pitchFamily="18" charset="0"/>
              </a:rPr>
              <a:t>3.75</a:t>
            </a:r>
            <a:endParaRPr lang="en-US" sz="3200" dirty="0">
              <a:latin typeface="Times New Roman" panose="02020603050405020304" pitchFamily="18" charset="0"/>
              <a:cs typeface="Times New Roman" panose="02020603050405020304" pitchFamily="18" charset="0"/>
            </a:endParaRPr>
          </a:p>
        </p:txBody>
      </p:sp>
      <p:pic>
        <p:nvPicPr>
          <p:cNvPr id="13" name="Image 2" descr="preencoded.png">
            <a:extLst>
              <a:ext uri="{FF2B5EF4-FFF2-40B4-BE49-F238E27FC236}">
                <a16:creationId xmlns:a16="http://schemas.microsoft.com/office/drawing/2014/main" id="{E05CD5A7-5AC4-432D-85D6-8A6581E28BD2}"/>
              </a:ext>
            </a:extLst>
          </p:cNvPr>
          <p:cNvPicPr>
            <a:picLocks noChangeAspect="1"/>
          </p:cNvPicPr>
          <p:nvPr/>
        </p:nvPicPr>
        <p:blipFill>
          <a:blip r:embed="rId4"/>
          <a:stretch>
            <a:fillRect/>
          </a:stretch>
        </p:blipFill>
        <p:spPr>
          <a:xfrm>
            <a:off x="11314350" y="1565086"/>
            <a:ext cx="1735654" cy="1735654"/>
          </a:xfrm>
          <a:prstGeom prst="rect">
            <a:avLst/>
          </a:prstGeom>
        </p:spPr>
      </p:pic>
      <p:sp>
        <p:nvSpPr>
          <p:cNvPr id="14" name="Text 8">
            <a:extLst>
              <a:ext uri="{FF2B5EF4-FFF2-40B4-BE49-F238E27FC236}">
                <a16:creationId xmlns:a16="http://schemas.microsoft.com/office/drawing/2014/main" id="{53222C9F-7AE5-4C6A-B61E-001B9ECF00EF}"/>
              </a:ext>
            </a:extLst>
          </p:cNvPr>
          <p:cNvSpPr/>
          <p:nvPr/>
        </p:nvSpPr>
        <p:spPr>
          <a:xfrm>
            <a:off x="11661418" y="3514636"/>
            <a:ext cx="1268373" cy="158472"/>
          </a:xfrm>
          <a:prstGeom prst="rect">
            <a:avLst/>
          </a:prstGeom>
          <a:noFill/>
          <a:ln/>
        </p:spPr>
        <p:txBody>
          <a:bodyPr wrap="none" lIns="0" tIns="0" rIns="0" bIns="0" rtlCol="0" anchor="t"/>
          <a:lstStyle/>
          <a:p>
            <a:pPr marL="0" indent="0" algn="ctr">
              <a:lnSpc>
                <a:spcPts val="1200"/>
              </a:lnSpc>
              <a:buNone/>
            </a:pPr>
            <a:r>
              <a:rPr lang="en-US" sz="2400" dirty="0">
                <a:latin typeface="Times New Roman" panose="02020603050405020304" pitchFamily="18" charset="0"/>
                <a:ea typeface="Quattrocento" pitchFamily="34" charset="-122"/>
                <a:cs typeface="Times New Roman" panose="02020603050405020304" pitchFamily="18" charset="0"/>
              </a:rPr>
              <a:t>Average Rating</a:t>
            </a:r>
            <a:endParaRPr lang="en-US" sz="2400" dirty="0">
              <a:latin typeface="Times New Roman" panose="02020603050405020304" pitchFamily="18" charset="0"/>
              <a:cs typeface="Times New Roman" panose="02020603050405020304" pitchFamily="18" charset="0"/>
            </a:endParaRPr>
          </a:p>
        </p:txBody>
      </p:sp>
      <p:sp>
        <p:nvSpPr>
          <p:cNvPr id="15" name="Text 9">
            <a:extLst>
              <a:ext uri="{FF2B5EF4-FFF2-40B4-BE49-F238E27FC236}">
                <a16:creationId xmlns:a16="http://schemas.microsoft.com/office/drawing/2014/main" id="{68753B32-2FBB-409C-B5F0-B9F2EA8F12C3}"/>
              </a:ext>
            </a:extLst>
          </p:cNvPr>
          <p:cNvSpPr/>
          <p:nvPr/>
        </p:nvSpPr>
        <p:spPr>
          <a:xfrm>
            <a:off x="10652046" y="4084459"/>
            <a:ext cx="3455047" cy="317063"/>
          </a:xfrm>
          <a:prstGeom prst="rect">
            <a:avLst/>
          </a:prstGeom>
          <a:noFill/>
          <a:ln/>
        </p:spPr>
        <p:txBody>
          <a:bodyPr wrap="none" lIns="0" tIns="0" rIns="0" bIns="0" rtlCol="0" anchor="t"/>
          <a:lstStyle/>
          <a:p>
            <a:pPr marL="0" indent="0" algn="ctr">
              <a:buNone/>
            </a:pPr>
            <a:r>
              <a:rPr lang="en-US" sz="2000" dirty="0">
                <a:latin typeface="Times New Roman" panose="02020603050405020304" pitchFamily="18" charset="0"/>
                <a:ea typeface="Quattrocento" pitchFamily="34" charset="-122"/>
                <a:cs typeface="Times New Roman" panose="02020603050405020304" pitchFamily="18" charset="0"/>
              </a:rPr>
              <a:t>Moderate satisfaction with </a:t>
            </a:r>
          </a:p>
          <a:p>
            <a:pPr marL="0" indent="0" algn="ctr">
              <a:buNone/>
            </a:pPr>
            <a:r>
              <a:rPr lang="en-US" sz="2000" dirty="0">
                <a:latin typeface="Times New Roman" panose="02020603050405020304" pitchFamily="18" charset="0"/>
                <a:ea typeface="Quattrocento" pitchFamily="34" charset="-122"/>
                <a:cs typeface="Times New Roman" panose="02020603050405020304" pitchFamily="18" charset="0"/>
              </a:rPr>
              <a:t>room for improvement</a:t>
            </a:r>
            <a:endParaRPr lang="en-US" sz="2000" dirty="0">
              <a:latin typeface="Times New Roman" panose="02020603050405020304" pitchFamily="18" charset="0"/>
              <a:cs typeface="Times New Roman" panose="02020603050405020304" pitchFamily="18" charset="0"/>
            </a:endParaRPr>
          </a:p>
        </p:txBody>
      </p:sp>
      <p:sp>
        <p:nvSpPr>
          <p:cNvPr id="16" name="Text 10">
            <a:extLst>
              <a:ext uri="{FF2B5EF4-FFF2-40B4-BE49-F238E27FC236}">
                <a16:creationId xmlns:a16="http://schemas.microsoft.com/office/drawing/2014/main" id="{2B7561D2-AB99-403D-BF33-7B249EC4F3D5}"/>
              </a:ext>
            </a:extLst>
          </p:cNvPr>
          <p:cNvSpPr/>
          <p:nvPr/>
        </p:nvSpPr>
        <p:spPr>
          <a:xfrm>
            <a:off x="1287621" y="5430857"/>
            <a:ext cx="1713667" cy="190143"/>
          </a:xfrm>
          <a:prstGeom prst="rect">
            <a:avLst/>
          </a:prstGeom>
          <a:noFill/>
          <a:ln/>
        </p:spPr>
        <p:txBody>
          <a:bodyPr wrap="none" lIns="0" tIns="0" rIns="0" bIns="0" rtlCol="0" anchor="t"/>
          <a:lstStyle/>
          <a:p>
            <a:pPr marL="0" indent="0" algn="l">
              <a:lnSpc>
                <a:spcPts val="1450"/>
              </a:lnSpc>
              <a:buNone/>
            </a:pPr>
            <a:r>
              <a:rPr lang="en-US" sz="4000" dirty="0">
                <a:latin typeface="Times New Roman" panose="02020603050405020304" pitchFamily="18" charset="0"/>
                <a:ea typeface="Quattrocento" pitchFamily="34" charset="-122"/>
                <a:cs typeface="Times New Roman" panose="02020603050405020304" pitchFamily="18" charset="0"/>
              </a:rPr>
              <a:t>Customer Demographics</a:t>
            </a:r>
            <a:endParaRPr lang="en-US" sz="4000" dirty="0">
              <a:latin typeface="Times New Roman" panose="02020603050405020304" pitchFamily="18" charset="0"/>
              <a:cs typeface="Times New Roman" panose="02020603050405020304" pitchFamily="18" charset="0"/>
            </a:endParaRPr>
          </a:p>
        </p:txBody>
      </p:sp>
      <p:sp>
        <p:nvSpPr>
          <p:cNvPr id="17" name="Text 11">
            <a:extLst>
              <a:ext uri="{FF2B5EF4-FFF2-40B4-BE49-F238E27FC236}">
                <a16:creationId xmlns:a16="http://schemas.microsoft.com/office/drawing/2014/main" id="{82FB9181-2978-4A34-8C43-23A01D442A0C}"/>
              </a:ext>
            </a:extLst>
          </p:cNvPr>
          <p:cNvSpPr/>
          <p:nvPr/>
        </p:nvSpPr>
        <p:spPr>
          <a:xfrm>
            <a:off x="1338421" y="5977400"/>
            <a:ext cx="12695079" cy="1365651"/>
          </a:xfrm>
          <a:prstGeom prst="rect">
            <a:avLst/>
          </a:prstGeom>
          <a:noFill/>
          <a:ln/>
        </p:spPr>
        <p:txBody>
          <a:bodyPr wrap="square" lIns="0" tIns="0" rIns="0" bIns="0" rtlCol="0" anchor="t"/>
          <a:lstStyle/>
          <a:p>
            <a:pPr marL="0" indent="0" algn="l">
              <a:buNone/>
            </a:pPr>
            <a:r>
              <a:rPr lang="en-US" sz="2400" dirty="0">
                <a:latin typeface="Times New Roman" panose="02020603050405020304" pitchFamily="18" charset="0"/>
                <a:ea typeface="Quattrocento" pitchFamily="34" charset="-122"/>
                <a:cs typeface="Times New Roman" panose="02020603050405020304" pitchFamily="18" charset="0"/>
              </a:rPr>
              <a:t>Total customer base of 4,000 with diverse age groups and spending patterns. Young Adults emerge as the most profitable segment, followed by Middle-aged customers who show consistent engagement across all product categories.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40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05984"/>
            <a:ext cx="8242697"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Revenue by Gender Analysis</a:t>
            </a:r>
            <a:endParaRPr lang="en-US" sz="4450" dirty="0"/>
          </a:p>
        </p:txBody>
      </p:sp>
      <p:pic>
        <p:nvPicPr>
          <p:cNvPr id="3" name="Image 0" descr="preencoded.png"/>
          <p:cNvPicPr>
            <a:picLocks noChangeAspect="1"/>
          </p:cNvPicPr>
          <p:nvPr/>
        </p:nvPicPr>
        <p:blipFill>
          <a:blip r:embed="rId3"/>
          <a:stretch>
            <a:fillRect/>
          </a:stretch>
        </p:blipFill>
        <p:spPr>
          <a:xfrm>
            <a:off x="793790" y="2510076"/>
            <a:ext cx="7604284" cy="4001095"/>
          </a:xfrm>
          <a:prstGeom prst="rect">
            <a:avLst/>
          </a:prstGeom>
        </p:spPr>
      </p:pic>
      <p:sp>
        <p:nvSpPr>
          <p:cNvPr id="4" name="Shape 1"/>
          <p:cNvSpPr/>
          <p:nvPr/>
        </p:nvSpPr>
        <p:spPr>
          <a:xfrm>
            <a:off x="3738563" y="6541651"/>
            <a:ext cx="226814" cy="226814"/>
          </a:xfrm>
          <a:prstGeom prst="roundRect">
            <a:avLst>
              <a:gd name="adj" fmla="val 8063"/>
            </a:avLst>
          </a:prstGeom>
          <a:solidFill>
            <a:srgbClr val="40320C"/>
          </a:solidFill>
          <a:ln/>
        </p:spPr>
      </p:sp>
      <p:sp>
        <p:nvSpPr>
          <p:cNvPr id="5" name="Text 2"/>
          <p:cNvSpPr/>
          <p:nvPr/>
        </p:nvSpPr>
        <p:spPr>
          <a:xfrm>
            <a:off x="4026337" y="6541651"/>
            <a:ext cx="493395" cy="226814"/>
          </a:xfrm>
          <a:prstGeom prst="rect">
            <a:avLst/>
          </a:prstGeom>
          <a:noFill/>
          <a:ln/>
        </p:spPr>
        <p:txBody>
          <a:bodyPr wrap="none" lIns="0" tIns="0" rIns="0" bIns="0" rtlCol="0" anchor="t"/>
          <a:lstStyle/>
          <a:p>
            <a:pPr marL="0" indent="0" algn="l">
              <a:lnSpc>
                <a:spcPts val="1750"/>
              </a:lnSpc>
              <a:buNone/>
            </a:pPr>
            <a:r>
              <a:rPr lang="en-US" sz="1750" dirty="0">
                <a:solidFill>
                  <a:srgbClr val="454240"/>
                </a:solidFill>
                <a:latin typeface="DM Sans" pitchFamily="34" charset="0"/>
                <a:ea typeface="DM Sans" pitchFamily="34" charset="-122"/>
                <a:cs typeface="DM Sans" pitchFamily="34" charset="-120"/>
              </a:rPr>
              <a:t>Male</a:t>
            </a:r>
            <a:endParaRPr lang="en-US" sz="1750" dirty="0"/>
          </a:p>
        </p:txBody>
      </p:sp>
      <p:sp>
        <p:nvSpPr>
          <p:cNvPr id="6" name="Shape 3"/>
          <p:cNvSpPr/>
          <p:nvPr/>
        </p:nvSpPr>
        <p:spPr>
          <a:xfrm>
            <a:off x="4672132" y="6541651"/>
            <a:ext cx="226814" cy="226814"/>
          </a:xfrm>
          <a:prstGeom prst="roundRect">
            <a:avLst>
              <a:gd name="adj" fmla="val 8063"/>
            </a:avLst>
          </a:prstGeom>
          <a:solidFill>
            <a:srgbClr val="CC9D27"/>
          </a:solidFill>
          <a:ln/>
        </p:spPr>
      </p:sp>
      <p:sp>
        <p:nvSpPr>
          <p:cNvPr id="7" name="Text 4"/>
          <p:cNvSpPr/>
          <p:nvPr/>
        </p:nvSpPr>
        <p:spPr>
          <a:xfrm>
            <a:off x="4959906" y="6541651"/>
            <a:ext cx="749975" cy="226814"/>
          </a:xfrm>
          <a:prstGeom prst="rect">
            <a:avLst/>
          </a:prstGeom>
          <a:noFill/>
          <a:ln/>
        </p:spPr>
        <p:txBody>
          <a:bodyPr wrap="none" lIns="0" tIns="0" rIns="0" bIns="0" rtlCol="0" anchor="t"/>
          <a:lstStyle/>
          <a:p>
            <a:pPr marL="0" indent="0" algn="l">
              <a:lnSpc>
                <a:spcPts val="1750"/>
              </a:lnSpc>
              <a:buNone/>
            </a:pPr>
            <a:r>
              <a:rPr lang="en-US" sz="1750" dirty="0">
                <a:solidFill>
                  <a:srgbClr val="454240"/>
                </a:solidFill>
                <a:latin typeface="DM Sans" pitchFamily="34" charset="0"/>
                <a:ea typeface="DM Sans" pitchFamily="34" charset="-122"/>
                <a:cs typeface="DM Sans" pitchFamily="34" charset="-120"/>
              </a:rPr>
              <a:t>Female</a:t>
            </a:r>
            <a:endParaRPr lang="en-US" sz="1750" dirty="0"/>
          </a:p>
        </p:txBody>
      </p:sp>
      <p:sp>
        <p:nvSpPr>
          <p:cNvPr id="8" name="Text 5"/>
          <p:cNvSpPr/>
          <p:nvPr/>
        </p:nvSpPr>
        <p:spPr>
          <a:xfrm>
            <a:off x="8959096" y="24817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Key Insight</a:t>
            </a:r>
            <a:endParaRPr lang="en-US" sz="2200" dirty="0"/>
          </a:p>
        </p:txBody>
      </p:sp>
      <p:sp>
        <p:nvSpPr>
          <p:cNvPr id="9" name="Text 6"/>
          <p:cNvSpPr/>
          <p:nvPr/>
        </p:nvSpPr>
        <p:spPr>
          <a:xfrm>
            <a:off x="8959096" y="3062883"/>
            <a:ext cx="4885015"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Female customers generate slightly higher total revenue than male customers</a:t>
            </a:r>
            <a:endParaRPr lang="en-US" sz="1750" dirty="0"/>
          </a:p>
        </p:txBody>
      </p:sp>
      <p:sp>
        <p:nvSpPr>
          <p:cNvPr id="10" name="Shape 7"/>
          <p:cNvSpPr/>
          <p:nvPr/>
        </p:nvSpPr>
        <p:spPr>
          <a:xfrm>
            <a:off x="8959096" y="4043839"/>
            <a:ext cx="4885015" cy="1326713"/>
          </a:xfrm>
          <a:prstGeom prst="roundRect">
            <a:avLst>
              <a:gd name="adj" fmla="val 7181"/>
            </a:avLst>
          </a:prstGeom>
          <a:solidFill>
            <a:srgbClr val="F3E4BF"/>
          </a:solidFill>
          <a:ln/>
        </p:spPr>
      </p:sp>
      <p:pic>
        <p:nvPicPr>
          <p:cNvPr id="11" name="Image 1" descr="preencoded.png"/>
          <p:cNvPicPr>
            <a:picLocks noChangeAspect="1"/>
          </p:cNvPicPr>
          <p:nvPr/>
        </p:nvPicPr>
        <p:blipFill>
          <a:blip r:embed="rId4"/>
          <a:stretch>
            <a:fillRect/>
          </a:stretch>
        </p:blipFill>
        <p:spPr>
          <a:xfrm>
            <a:off x="9185910" y="4387929"/>
            <a:ext cx="283488" cy="226814"/>
          </a:xfrm>
          <a:prstGeom prst="rect">
            <a:avLst/>
          </a:prstGeom>
        </p:spPr>
      </p:pic>
      <p:sp>
        <p:nvSpPr>
          <p:cNvPr id="12" name="Text 8"/>
          <p:cNvSpPr/>
          <p:nvPr/>
        </p:nvSpPr>
        <p:spPr>
          <a:xfrm>
            <a:off x="9696212" y="4327327"/>
            <a:ext cx="3921085"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DM Sans" pitchFamily="34" charset="0"/>
                <a:ea typeface="DM Sans" pitchFamily="34" charset="-122"/>
                <a:cs typeface="DM Sans" pitchFamily="34" charset="-120"/>
              </a:rPr>
              <a:t>Gender-based marketing strategies could optimize revenue streams</a:t>
            </a:r>
            <a:endParaRPr lang="en-US" sz="1750" dirty="0"/>
          </a:p>
        </p:txBody>
      </p:sp>
      <p:sp>
        <p:nvSpPr>
          <p:cNvPr id="13" name="Rectangle 12">
            <a:extLst>
              <a:ext uri="{FF2B5EF4-FFF2-40B4-BE49-F238E27FC236}">
                <a16:creationId xmlns:a16="http://schemas.microsoft.com/office/drawing/2014/main" id="{6CC57B71-FCD4-4B9A-8C2B-C6694B979777}"/>
              </a:ext>
            </a:extLst>
          </p:cNvPr>
          <p:cNvSpPr/>
          <p:nvPr/>
        </p:nvSpPr>
        <p:spPr>
          <a:xfrm>
            <a:off x="11690430" y="7002682"/>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35631"/>
            <a:ext cx="5919311"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Subscription Impact</a:t>
            </a:r>
            <a:endParaRPr lang="en-US" sz="4450" dirty="0"/>
          </a:p>
        </p:txBody>
      </p:sp>
      <p:sp>
        <p:nvSpPr>
          <p:cNvPr id="3" name="Text 1"/>
          <p:cNvSpPr/>
          <p:nvPr/>
        </p:nvSpPr>
        <p:spPr>
          <a:xfrm>
            <a:off x="1478042" y="3872389"/>
            <a:ext cx="2789873" cy="566976"/>
          </a:xfrm>
          <a:prstGeom prst="rect">
            <a:avLst/>
          </a:prstGeom>
          <a:noFill/>
          <a:ln/>
        </p:spPr>
        <p:txBody>
          <a:bodyPr wrap="none" lIns="0" tIns="0" rIns="0" bIns="0" rtlCol="0" anchor="t"/>
          <a:lstStyle/>
          <a:p>
            <a:pPr marL="0" indent="0" algn="ctr">
              <a:lnSpc>
                <a:spcPts val="4450"/>
              </a:lnSpc>
              <a:buNone/>
            </a:pPr>
            <a:r>
              <a:rPr lang="en-US" sz="4450" dirty="0">
                <a:solidFill>
                  <a:srgbClr val="454240"/>
                </a:solidFill>
                <a:latin typeface="Libre Baskerville" pitchFamily="34" charset="0"/>
                <a:ea typeface="Libre Baskerville" pitchFamily="34" charset="-122"/>
                <a:cs typeface="Libre Baskerville" pitchFamily="34" charset="-120"/>
              </a:rPr>
              <a:t>68%</a:t>
            </a:r>
            <a:endParaRPr lang="en-US" sz="4450" dirty="0"/>
          </a:p>
        </p:txBody>
      </p:sp>
      <p:pic>
        <p:nvPicPr>
          <p:cNvPr id="4" name="Image 0" descr="preencoded.png"/>
          <p:cNvPicPr>
            <a:picLocks noChangeAspect="1"/>
          </p:cNvPicPr>
          <p:nvPr/>
        </p:nvPicPr>
        <p:blipFill>
          <a:blip r:embed="rId3"/>
          <a:stretch>
            <a:fillRect/>
          </a:stretch>
        </p:blipFill>
        <p:spPr>
          <a:xfrm>
            <a:off x="1171932" y="2454712"/>
            <a:ext cx="3402330" cy="3402330"/>
          </a:xfrm>
          <a:prstGeom prst="rect">
            <a:avLst/>
          </a:prstGeom>
        </p:spPr>
      </p:pic>
      <p:sp>
        <p:nvSpPr>
          <p:cNvPr id="5" name="Text 2"/>
          <p:cNvSpPr/>
          <p:nvPr/>
        </p:nvSpPr>
        <p:spPr>
          <a:xfrm>
            <a:off x="1455420" y="614052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Higher Spend</a:t>
            </a:r>
            <a:endParaRPr lang="en-US" sz="2200" dirty="0"/>
          </a:p>
        </p:txBody>
      </p:sp>
      <p:sp>
        <p:nvSpPr>
          <p:cNvPr id="6" name="Text 3"/>
          <p:cNvSpPr/>
          <p:nvPr/>
        </p:nvSpPr>
        <p:spPr>
          <a:xfrm>
            <a:off x="793790" y="6630948"/>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Subscribers vs non-subscribers</a:t>
            </a:r>
            <a:endParaRPr lang="en-US" sz="1750" dirty="0"/>
          </a:p>
        </p:txBody>
      </p:sp>
      <p:sp>
        <p:nvSpPr>
          <p:cNvPr id="7" name="Text 4"/>
          <p:cNvSpPr/>
          <p:nvPr/>
        </p:nvSpPr>
        <p:spPr>
          <a:xfrm>
            <a:off x="5920145" y="3872389"/>
            <a:ext cx="2789873" cy="566976"/>
          </a:xfrm>
          <a:prstGeom prst="rect">
            <a:avLst/>
          </a:prstGeom>
          <a:noFill/>
          <a:ln/>
        </p:spPr>
        <p:txBody>
          <a:bodyPr wrap="none" lIns="0" tIns="0" rIns="0" bIns="0" rtlCol="0" anchor="t"/>
          <a:lstStyle/>
          <a:p>
            <a:pPr marL="0" indent="0" algn="ctr">
              <a:lnSpc>
                <a:spcPts val="4450"/>
              </a:lnSpc>
              <a:buNone/>
            </a:pPr>
            <a:r>
              <a:rPr lang="en-US" sz="4450" dirty="0">
                <a:solidFill>
                  <a:srgbClr val="454240"/>
                </a:solidFill>
                <a:latin typeface="Libre Baskerville" pitchFamily="34" charset="0"/>
                <a:ea typeface="Libre Baskerville" pitchFamily="34" charset="-122"/>
                <a:cs typeface="Libre Baskerville" pitchFamily="34" charset="-120"/>
              </a:rPr>
              <a:t>45%</a:t>
            </a:r>
            <a:endParaRPr lang="en-US" sz="4450" dirty="0"/>
          </a:p>
        </p:txBody>
      </p:sp>
      <p:pic>
        <p:nvPicPr>
          <p:cNvPr id="8" name="Image 1" descr="preencoded.png"/>
          <p:cNvPicPr>
            <a:picLocks noChangeAspect="1"/>
          </p:cNvPicPr>
          <p:nvPr/>
        </p:nvPicPr>
        <p:blipFill>
          <a:blip r:embed="rId4"/>
          <a:stretch>
            <a:fillRect/>
          </a:stretch>
        </p:blipFill>
        <p:spPr>
          <a:xfrm>
            <a:off x="5614035" y="2454712"/>
            <a:ext cx="3402330" cy="3402330"/>
          </a:xfrm>
          <a:prstGeom prst="rect">
            <a:avLst/>
          </a:prstGeom>
        </p:spPr>
      </p:pic>
      <p:sp>
        <p:nvSpPr>
          <p:cNvPr id="9" name="Text 5"/>
          <p:cNvSpPr/>
          <p:nvPr/>
        </p:nvSpPr>
        <p:spPr>
          <a:xfrm>
            <a:off x="5897523" y="614052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Revenue Share</a:t>
            </a:r>
            <a:endParaRPr lang="en-US" sz="2200" dirty="0"/>
          </a:p>
        </p:txBody>
      </p:sp>
      <p:sp>
        <p:nvSpPr>
          <p:cNvPr id="10" name="Text 6"/>
          <p:cNvSpPr/>
          <p:nvPr/>
        </p:nvSpPr>
        <p:spPr>
          <a:xfrm>
            <a:off x="5235893" y="6630948"/>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From subscription customers</a:t>
            </a:r>
            <a:endParaRPr lang="en-US" sz="1750" dirty="0"/>
          </a:p>
        </p:txBody>
      </p:sp>
      <p:sp>
        <p:nvSpPr>
          <p:cNvPr id="11" name="Text 7"/>
          <p:cNvSpPr/>
          <p:nvPr/>
        </p:nvSpPr>
        <p:spPr>
          <a:xfrm>
            <a:off x="10362248" y="3872389"/>
            <a:ext cx="2789873" cy="566976"/>
          </a:xfrm>
          <a:prstGeom prst="rect">
            <a:avLst/>
          </a:prstGeom>
          <a:noFill/>
          <a:ln/>
        </p:spPr>
        <p:txBody>
          <a:bodyPr wrap="none" lIns="0" tIns="0" rIns="0" bIns="0" rtlCol="0" anchor="t"/>
          <a:lstStyle/>
          <a:p>
            <a:pPr marL="0" indent="0" algn="ctr">
              <a:lnSpc>
                <a:spcPts val="4450"/>
              </a:lnSpc>
              <a:buNone/>
            </a:pPr>
            <a:r>
              <a:rPr lang="en-US" sz="4450" dirty="0">
                <a:solidFill>
                  <a:srgbClr val="454240"/>
                </a:solidFill>
                <a:latin typeface="Libre Baskerville" pitchFamily="34" charset="0"/>
                <a:ea typeface="Libre Baskerville" pitchFamily="34" charset="-122"/>
                <a:cs typeface="Libre Baskerville" pitchFamily="34" charset="-120"/>
              </a:rPr>
              <a:t>78%</a:t>
            </a:r>
            <a:endParaRPr lang="en-US" sz="4450" dirty="0"/>
          </a:p>
        </p:txBody>
      </p:sp>
      <p:pic>
        <p:nvPicPr>
          <p:cNvPr id="12" name="Image 2" descr="preencoded.png"/>
          <p:cNvPicPr>
            <a:picLocks noChangeAspect="1"/>
          </p:cNvPicPr>
          <p:nvPr/>
        </p:nvPicPr>
        <p:blipFill>
          <a:blip r:embed="rId5"/>
          <a:stretch>
            <a:fillRect/>
          </a:stretch>
        </p:blipFill>
        <p:spPr>
          <a:xfrm>
            <a:off x="10056138" y="2454712"/>
            <a:ext cx="3402330" cy="3402330"/>
          </a:xfrm>
          <a:prstGeom prst="rect">
            <a:avLst/>
          </a:prstGeom>
        </p:spPr>
      </p:pic>
      <p:sp>
        <p:nvSpPr>
          <p:cNvPr id="13" name="Text 8"/>
          <p:cNvSpPr/>
          <p:nvPr/>
        </p:nvSpPr>
        <p:spPr>
          <a:xfrm>
            <a:off x="10339626" y="614052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Loyalty Rate</a:t>
            </a:r>
            <a:endParaRPr lang="en-US" sz="2200" dirty="0"/>
          </a:p>
        </p:txBody>
      </p:sp>
      <p:sp>
        <p:nvSpPr>
          <p:cNvPr id="14" name="Text 9"/>
          <p:cNvSpPr/>
          <p:nvPr/>
        </p:nvSpPr>
        <p:spPr>
          <a:xfrm>
            <a:off x="9677995" y="6630948"/>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Repeat purchase frequency</a:t>
            </a:r>
            <a:endParaRPr lang="en-US" sz="1750" dirty="0"/>
          </a:p>
        </p:txBody>
      </p:sp>
      <p:sp>
        <p:nvSpPr>
          <p:cNvPr id="15" name="Rectangle 14">
            <a:extLst>
              <a:ext uri="{FF2B5EF4-FFF2-40B4-BE49-F238E27FC236}">
                <a16:creationId xmlns:a16="http://schemas.microsoft.com/office/drawing/2014/main" id="{FF4F0FC4-4BC7-4F2E-AA7A-2652ABF0E59F}"/>
              </a:ext>
            </a:extLst>
          </p:cNvPr>
          <p:cNvSpPr/>
          <p:nvPr/>
        </p:nvSpPr>
        <p:spPr>
          <a:xfrm>
            <a:off x="11682136" y="7245616"/>
            <a:ext cx="2939970" cy="9839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9125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High-Value Discount Users</a:t>
            </a:r>
            <a:endParaRPr lang="en-US" sz="4450" dirty="0"/>
          </a:p>
        </p:txBody>
      </p:sp>
      <p:sp>
        <p:nvSpPr>
          <p:cNvPr id="4" name="Text 1"/>
          <p:cNvSpPr/>
          <p:nvPr/>
        </p:nvSpPr>
        <p:spPr>
          <a:xfrm>
            <a:off x="6280190" y="324897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Customers using discounts while spending above average</a:t>
            </a:r>
            <a:endParaRPr lang="en-US" sz="1750" dirty="0"/>
          </a:p>
        </p:txBody>
      </p:sp>
      <p:sp>
        <p:nvSpPr>
          <p:cNvPr id="5" name="Shape 2"/>
          <p:cNvSpPr/>
          <p:nvPr/>
        </p:nvSpPr>
        <p:spPr>
          <a:xfrm>
            <a:off x="6280190" y="3867031"/>
            <a:ext cx="7556421" cy="1322189"/>
          </a:xfrm>
          <a:prstGeom prst="roundRect">
            <a:avLst>
              <a:gd name="adj" fmla="val 7205"/>
            </a:avLst>
          </a:prstGeom>
          <a:solidFill>
            <a:srgbClr val="F7EDD4"/>
          </a:solidFill>
          <a:ln w="7620">
            <a:solidFill>
              <a:srgbClr val="DDD3BA"/>
            </a:solidFill>
            <a:prstDash val="solid"/>
          </a:ln>
        </p:spPr>
      </p:sp>
      <p:sp>
        <p:nvSpPr>
          <p:cNvPr id="6" name="Text 3"/>
          <p:cNvSpPr/>
          <p:nvPr/>
        </p:nvSpPr>
        <p:spPr>
          <a:xfrm>
            <a:off x="6514624" y="41014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Smart Shoppers</a:t>
            </a:r>
            <a:endParaRPr lang="en-US" sz="2200" dirty="0"/>
          </a:p>
        </p:txBody>
      </p:sp>
      <p:sp>
        <p:nvSpPr>
          <p:cNvPr id="7" name="Text 4"/>
          <p:cNvSpPr/>
          <p:nvPr/>
        </p:nvSpPr>
        <p:spPr>
          <a:xfrm>
            <a:off x="6514624" y="4591883"/>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High spenders who maximize value with discounts</a:t>
            </a:r>
            <a:endParaRPr lang="en-US" sz="1750" dirty="0"/>
          </a:p>
        </p:txBody>
      </p:sp>
      <p:sp>
        <p:nvSpPr>
          <p:cNvPr id="8" name="Shape 5"/>
          <p:cNvSpPr/>
          <p:nvPr/>
        </p:nvSpPr>
        <p:spPr>
          <a:xfrm>
            <a:off x="6280190" y="5416034"/>
            <a:ext cx="7556421" cy="1322189"/>
          </a:xfrm>
          <a:prstGeom prst="roundRect">
            <a:avLst>
              <a:gd name="adj" fmla="val 7205"/>
            </a:avLst>
          </a:prstGeom>
          <a:solidFill>
            <a:srgbClr val="F7EDD4"/>
          </a:solidFill>
          <a:ln w="7620">
            <a:solidFill>
              <a:srgbClr val="DDD3BA"/>
            </a:solidFill>
            <a:prstDash val="solid"/>
          </a:ln>
        </p:spPr>
      </p:sp>
      <p:sp>
        <p:nvSpPr>
          <p:cNvPr id="9" name="Text 6"/>
          <p:cNvSpPr/>
          <p:nvPr/>
        </p:nvSpPr>
        <p:spPr>
          <a:xfrm>
            <a:off x="6514624" y="5650468"/>
            <a:ext cx="3200162"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Strategic Opportunity</a:t>
            </a:r>
            <a:endParaRPr lang="en-US" sz="2200" dirty="0"/>
          </a:p>
        </p:txBody>
      </p:sp>
      <p:sp>
        <p:nvSpPr>
          <p:cNvPr id="10" name="Text 7"/>
          <p:cNvSpPr/>
          <p:nvPr/>
        </p:nvSpPr>
        <p:spPr>
          <a:xfrm>
            <a:off x="6514624" y="6140887"/>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Target premium customers with exclusive offers</a:t>
            </a:r>
            <a:endParaRPr lang="en-US" sz="1750" dirty="0"/>
          </a:p>
        </p:txBody>
      </p:sp>
      <p:sp>
        <p:nvSpPr>
          <p:cNvPr id="11" name="Rectangle 10">
            <a:extLst>
              <a:ext uri="{FF2B5EF4-FFF2-40B4-BE49-F238E27FC236}">
                <a16:creationId xmlns:a16="http://schemas.microsoft.com/office/drawing/2014/main" id="{70A6D299-48E2-4962-BA88-45EE4BA8BA09}"/>
              </a:ext>
            </a:extLst>
          </p:cNvPr>
          <p:cNvSpPr/>
          <p:nvPr/>
        </p:nvSpPr>
        <p:spPr>
          <a:xfrm>
            <a:off x="11690430" y="7002683"/>
            <a:ext cx="2939970" cy="12153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782</Words>
  <Application>Microsoft Office PowerPoint</Application>
  <PresentationFormat>Custom</PresentationFormat>
  <Paragraphs>169</Paragraphs>
  <Slides>17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Libre Baskerville</vt:lpstr>
      <vt:lpstr>Wingdings</vt:lpstr>
      <vt:lpstr>Calibri</vt:lpstr>
      <vt:lpstr>DM Sans</vt:lpstr>
      <vt:lpstr>Times New Roman</vt:lpstr>
      <vt:lpstr>Libre Baskerville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Kumar Gaurav</dc:creator>
  <cp:lastModifiedBy>Kumar Gaurav</cp:lastModifiedBy>
  <cp:revision>11</cp:revision>
  <dcterms:created xsi:type="dcterms:W3CDTF">2025-10-14T02:52:14Z</dcterms:created>
  <dcterms:modified xsi:type="dcterms:W3CDTF">2025-11-04T09:46:08Z</dcterms:modified>
</cp:coreProperties>
</file>